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212" r:id="rId1"/>
  </p:sldMasterIdLst>
  <p:notesMasterIdLst>
    <p:notesMasterId r:id="rId17"/>
  </p:notesMasterIdLst>
  <p:sldIdLst>
    <p:sldId id="256" r:id="rId2"/>
    <p:sldId id="258" r:id="rId3"/>
    <p:sldId id="259" r:id="rId4"/>
    <p:sldId id="268" r:id="rId5"/>
    <p:sldId id="260" r:id="rId6"/>
    <p:sldId id="261" r:id="rId7"/>
    <p:sldId id="263" r:id="rId8"/>
    <p:sldId id="269" r:id="rId9"/>
    <p:sldId id="272" r:id="rId10"/>
    <p:sldId id="262" r:id="rId11"/>
    <p:sldId id="270" r:id="rId12"/>
    <p:sldId id="271" r:id="rId13"/>
    <p:sldId id="273" r:id="rId14"/>
    <p:sldId id="264" r:id="rId15"/>
    <p:sldId id="265" r:id="rId16"/>
  </p:sldIdLst>
  <p:sldSz cx="24384000" cy="13716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1" userDrawn="1">
          <p15:clr>
            <a:srgbClr val="A4A3A4"/>
          </p15:clr>
        </p15:guide>
        <p15:guide id="2" orient="horz" pos="1830" userDrawn="1">
          <p15:clr>
            <a:srgbClr val="A4A3A4"/>
          </p15:clr>
        </p15:guide>
        <p15:guide id="3" pos="76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C2B"/>
    <a:srgbClr val="7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94620" autoAdjust="0"/>
  </p:normalViewPr>
  <p:slideViewPr>
    <p:cSldViewPr snapToGrid="0" snapToObjects="1">
      <p:cViewPr varScale="1">
        <p:scale>
          <a:sx n="55" d="100"/>
          <a:sy n="55" d="100"/>
        </p:scale>
        <p:origin x="120" y="114"/>
      </p:cViewPr>
      <p:guideLst>
        <p:guide orient="horz" pos="1431"/>
        <p:guide orient="horz" pos="1830"/>
        <p:guide pos="76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04775" y="750888"/>
            <a:ext cx="6678613" cy="3757612"/>
          </a:xfrm>
          <a:prstGeom prst="rect">
            <a:avLst/>
          </a:prstGeom>
        </p:spPr>
        <p:txBody>
          <a:bodyPr lIns="96606" tIns="48303" rIns="96606" bIns="48303"/>
          <a:lstStyle/>
          <a:p>
            <a:endParaRPr/>
          </a:p>
        </p:txBody>
      </p:sp>
      <p:sp>
        <p:nvSpPr>
          <p:cNvPr id="149" name="Shape 149"/>
          <p:cNvSpPr>
            <a:spLocks noGrp="1"/>
          </p:cNvSpPr>
          <p:nvPr>
            <p:ph type="body" sz="quarter" idx="1"/>
          </p:nvPr>
        </p:nvSpPr>
        <p:spPr>
          <a:xfrm>
            <a:off x="918422" y="4758889"/>
            <a:ext cx="5051320" cy="4508421"/>
          </a:xfrm>
          <a:prstGeom prst="rect">
            <a:avLst/>
          </a:prstGeom>
        </p:spPr>
        <p:txBody>
          <a:bodyPr lIns="96606" tIns="48303" rIns="96606" bIns="48303"/>
          <a:lstStyle/>
          <a:p>
            <a:endParaRPr/>
          </a:p>
        </p:txBody>
      </p:sp>
    </p:spTree>
    <p:extLst>
      <p:ext uri="{BB962C8B-B14F-4D97-AF65-F5344CB8AC3E}">
        <p14:creationId xmlns:p14="http://schemas.microsoft.com/office/powerpoint/2010/main" val="46440593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2905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l-G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x-none" smtClean="0"/>
              <a:t>‹#›</a:t>
            </a:fld>
            <a:endParaRPr lang="x-none"/>
          </a:p>
        </p:txBody>
      </p:sp>
    </p:spTree>
    <p:extLst>
      <p:ext uri="{BB962C8B-B14F-4D97-AF65-F5344CB8AC3E}">
        <p14:creationId xmlns:p14="http://schemas.microsoft.com/office/powerpoint/2010/main" val="162708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x-none" smtClean="0"/>
              <a:t>‹#›</a:t>
            </a:fld>
            <a:endParaRPr lang="x-none"/>
          </a:p>
        </p:txBody>
      </p:sp>
    </p:spTree>
    <p:extLst>
      <p:ext uri="{BB962C8B-B14F-4D97-AF65-F5344CB8AC3E}">
        <p14:creationId xmlns:p14="http://schemas.microsoft.com/office/powerpoint/2010/main" val="135694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x-none" smtClean="0"/>
              <a:t>‹#›</a:t>
            </a:fld>
            <a:endParaRPr lang="x-none"/>
          </a:p>
        </p:txBody>
      </p:sp>
    </p:spTree>
    <p:extLst>
      <p:ext uri="{BB962C8B-B14F-4D97-AF65-F5344CB8AC3E}">
        <p14:creationId xmlns:p14="http://schemas.microsoft.com/office/powerpoint/2010/main" val="283292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2" y="11986164"/>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81"/>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500" y="12700002"/>
            <a:ext cx="388621" cy="42926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75621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2"/>
            <a:ext cx="21945603" cy="605791"/>
          </a:xfrm>
          <a:prstGeom prst="rect">
            <a:avLst/>
          </a:prstGeom>
        </p:spPr>
        <p:txBody>
          <a:bodyPr/>
          <a:lstStyle>
            <a:lvl1pPr marL="0" indent="0" algn="ctr" defTabSz="825500">
              <a:lnSpc>
                <a:spcPct val="100000"/>
              </a:lnSpc>
              <a:spcBef>
                <a:spcPts val="0"/>
              </a:spcBef>
              <a:buSzTx/>
              <a:buNone/>
              <a:defRPr sz="3000" spc="-29">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2830697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x-none" smtClean="0"/>
              <a:t>‹#›</a:t>
            </a:fld>
            <a:endParaRPr lang="x-none"/>
          </a:p>
        </p:txBody>
      </p:sp>
    </p:spTree>
    <p:extLst>
      <p:ext uri="{BB962C8B-B14F-4D97-AF65-F5344CB8AC3E}">
        <p14:creationId xmlns:p14="http://schemas.microsoft.com/office/powerpoint/2010/main" val="256283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l-G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x-none" smtClean="0"/>
              <a:t>‹#›</a:t>
            </a:fld>
            <a:endParaRPr lang="x-none"/>
          </a:p>
        </p:txBody>
      </p:sp>
    </p:spTree>
    <p:extLst>
      <p:ext uri="{BB962C8B-B14F-4D97-AF65-F5344CB8AC3E}">
        <p14:creationId xmlns:p14="http://schemas.microsoft.com/office/powerpoint/2010/main" val="375263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x-none" smtClean="0"/>
              <a:t>‹#›</a:t>
            </a:fld>
            <a:endParaRPr lang="x-none"/>
          </a:p>
        </p:txBody>
      </p:sp>
    </p:spTree>
    <p:extLst>
      <p:ext uri="{BB962C8B-B14F-4D97-AF65-F5344CB8AC3E}">
        <p14:creationId xmlns:p14="http://schemas.microsoft.com/office/powerpoint/2010/main" val="232377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l-G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x-none" smtClean="0"/>
              <a:t>‹#›</a:t>
            </a:fld>
            <a:endParaRPr lang="x-none"/>
          </a:p>
        </p:txBody>
      </p:sp>
    </p:spTree>
    <p:extLst>
      <p:ext uri="{BB962C8B-B14F-4D97-AF65-F5344CB8AC3E}">
        <p14:creationId xmlns:p14="http://schemas.microsoft.com/office/powerpoint/2010/main" val="121335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x-none" smtClean="0"/>
              <a:t>‹#›</a:t>
            </a:fld>
            <a:endParaRPr lang="x-none"/>
          </a:p>
        </p:txBody>
      </p:sp>
    </p:spTree>
    <p:extLst>
      <p:ext uri="{BB962C8B-B14F-4D97-AF65-F5344CB8AC3E}">
        <p14:creationId xmlns:p14="http://schemas.microsoft.com/office/powerpoint/2010/main" val="304711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x-none" smtClean="0"/>
              <a:t>‹#›</a:t>
            </a:fld>
            <a:endParaRPr lang="x-none"/>
          </a:p>
        </p:txBody>
      </p:sp>
    </p:spTree>
    <p:extLst>
      <p:ext uri="{BB962C8B-B14F-4D97-AF65-F5344CB8AC3E}">
        <p14:creationId xmlns:p14="http://schemas.microsoft.com/office/powerpoint/2010/main" val="364699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l-G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x-none" smtClean="0"/>
              <a:t>‹#›</a:t>
            </a:fld>
            <a:endParaRPr lang="x-none"/>
          </a:p>
        </p:txBody>
      </p:sp>
    </p:spTree>
    <p:extLst>
      <p:ext uri="{BB962C8B-B14F-4D97-AF65-F5344CB8AC3E}">
        <p14:creationId xmlns:p14="http://schemas.microsoft.com/office/powerpoint/2010/main" val="256385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l-G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l-G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x-none" smtClean="0"/>
              <a:t>‹#›</a:t>
            </a:fld>
            <a:endParaRPr lang="x-none"/>
          </a:p>
        </p:txBody>
      </p:sp>
    </p:spTree>
    <p:extLst>
      <p:ext uri="{BB962C8B-B14F-4D97-AF65-F5344CB8AC3E}">
        <p14:creationId xmlns:p14="http://schemas.microsoft.com/office/powerpoint/2010/main" val="211828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48A87A34-81AB-432B-8DAE-1953F412C126}" type="datetimeFigureOut">
              <a:rPr lang="en-US" smtClean="0"/>
              <a:pPr/>
              <a:t>11/23/2021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x-none" smtClean="0"/>
              <a:t>‹#›</a:t>
            </a:fld>
            <a:endParaRPr lang="x-none"/>
          </a:p>
        </p:txBody>
      </p:sp>
    </p:spTree>
    <p:extLst>
      <p:ext uri="{BB962C8B-B14F-4D97-AF65-F5344CB8AC3E}">
        <p14:creationId xmlns:p14="http://schemas.microsoft.com/office/powerpoint/2010/main" val="1825033723"/>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l-G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hyperlink" Target="https://coolsymbol.com/copy/Heavy_Black_Curved_Downwards_and_Rightwards_Arrow_Symbol_%E2%9E%A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coolsymbol.com/copy/Heavy_Black_Curved_Downwards_and_Rightwards_Arrow_Symbol_%E2%9E%A5"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coolsymbol.com/copy/Heavy_Black_Curved_Downwards_and_Rightwards_Arrow_Symbol_%E2%9E%A5"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f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fif"/><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5" y="0"/>
            <a:ext cx="24426333" cy="13716000"/>
          </a:xfrm>
          <a:prstGeom prst="rect">
            <a:avLst/>
          </a:prstGeom>
          <a:ln>
            <a:noFill/>
          </a:ln>
          <a:effectLst>
            <a:outerShdw blurRad="292100" dist="139700" dir="2700000" algn="tl" rotWithShape="0">
              <a:srgbClr val="333333">
                <a:alpha val="65000"/>
              </a:srgbClr>
            </a:outerShdw>
          </a:effectLst>
        </p:spPr>
      </p:pic>
      <p:sp>
        <p:nvSpPr>
          <p:cNvPr id="152" name="Rectangle"/>
          <p:cNvSpPr/>
          <p:nvPr/>
        </p:nvSpPr>
        <p:spPr>
          <a:xfrm>
            <a:off x="-42334" y="1082963"/>
            <a:ext cx="24426333" cy="2403763"/>
          </a:xfrm>
          <a:prstGeom prst="rect">
            <a:avLst/>
          </a:prstGeom>
          <a:solidFill>
            <a:srgbClr val="FFFFFF">
              <a:alpha val="75716"/>
            </a:srgbClr>
          </a:solidFill>
          <a:ln w="12700">
            <a:miter lim="400000"/>
          </a:ln>
        </p:spPr>
        <p:txBody>
          <a:bodyPr lIns="50800" tIns="50800" rIns="50800" bIns="50800" anchor="ctr"/>
          <a:lstStyle/>
          <a:p>
            <a:pPr defTabSz="1130300">
              <a:defRPr sz="3200">
                <a:solidFill>
                  <a:srgbClr val="FFFFFF"/>
                </a:solidFill>
                <a:latin typeface="Graphik"/>
                <a:ea typeface="Graphik"/>
                <a:cs typeface="Graphik"/>
                <a:sym typeface="Graphik"/>
              </a:defRPr>
            </a:pPr>
            <a:endParaRPr sz="3200"/>
          </a:p>
        </p:txBody>
      </p:sp>
      <p:sp>
        <p:nvSpPr>
          <p:cNvPr id="154" name="Ό,τι οραματιζεσαι για το μέλλον"/>
          <p:cNvSpPr txBox="1"/>
          <p:nvPr/>
        </p:nvSpPr>
        <p:spPr>
          <a:xfrm>
            <a:off x="6920747" y="5809282"/>
            <a:ext cx="17427390" cy="2811026"/>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a:defRPr sz="9000">
                <a:solidFill>
                  <a:srgbClr val="4B6EAF"/>
                </a:solidFill>
                <a:latin typeface="Gotham Greek Book"/>
                <a:ea typeface="Gotham Greek Book"/>
                <a:cs typeface="Gotham Greek Book"/>
                <a:sym typeface="Gotham Greek Book"/>
              </a:defRPr>
            </a:pPr>
            <a:r>
              <a:rPr lang="el-GR" sz="8800" b="1" dirty="0">
                <a:solidFill>
                  <a:srgbClr val="F4BC2B"/>
                </a:solidFill>
                <a:latin typeface="Arial"/>
                <a:ea typeface="Gotham Greek Black"/>
                <a:cs typeface="Arial"/>
                <a:sym typeface="Gotham Greek Black"/>
              </a:rPr>
              <a:t>ΥΠΟΥΡΓΕΙΟ ΥΓΕΙΑΣ,</a:t>
            </a:r>
          </a:p>
          <a:p>
            <a:pPr algn="ctr">
              <a:defRPr sz="9000">
                <a:solidFill>
                  <a:srgbClr val="4B6EAF"/>
                </a:solidFill>
                <a:latin typeface="Gotham Greek Book"/>
                <a:ea typeface="Gotham Greek Book"/>
                <a:cs typeface="Gotham Greek Book"/>
                <a:sym typeface="Gotham Greek Book"/>
              </a:defRPr>
            </a:pPr>
            <a:r>
              <a:rPr lang="el-GR" sz="8800" b="1" dirty="0">
                <a:solidFill>
                  <a:srgbClr val="F4BC2B"/>
                </a:solidFill>
                <a:latin typeface="Arial"/>
                <a:ea typeface="Gotham Greek Black"/>
                <a:cs typeface="Arial"/>
                <a:sym typeface="Gotham Greek Black"/>
              </a:rPr>
              <a:t>ΔΡΑΣΕΙΣ ΚΑΙ ΠΡΟΟΠΤΙΚΕΣ</a:t>
            </a:r>
          </a:p>
        </p:txBody>
      </p:sp>
      <p:pic>
        <p:nvPicPr>
          <p:cNvPr id="3" name="Picture 2" descr="Kypros to avri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166" y="1438562"/>
            <a:ext cx="9400312" cy="1702955"/>
          </a:xfrm>
          <a:prstGeom prst="rect">
            <a:avLst/>
          </a:prstGeom>
        </p:spPr>
      </p:pic>
      <p:pic>
        <p:nvPicPr>
          <p:cNvPr id="4" name="Picture 3" descr="Cyprus - EU.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49505" y="1882197"/>
            <a:ext cx="2902521" cy="112077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10521757" y="5800044"/>
            <a:ext cx="9617266" cy="5241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110000"/>
              </a:lnSpc>
              <a:defRPr sz="2700" i="1">
                <a:latin typeface="Gotham Greek Book"/>
                <a:ea typeface="Gotham Greek Book"/>
                <a:cs typeface="Gotham Greek Book"/>
                <a:sym typeface="Gotham Greek Book"/>
              </a:defRPr>
            </a:lvl1pPr>
          </a:lstStyle>
          <a:p>
            <a:endParaRPr i="0" dirty="0">
              <a:latin typeface="Arial"/>
              <a:cs typeface="Arial"/>
            </a:endParaRPr>
          </a:p>
        </p:txBody>
      </p:sp>
      <p:sp>
        <p:nvSpPr>
          <p:cNvPr id="9" name="Square"/>
          <p:cNvSpPr/>
          <p:nvPr/>
        </p:nvSpPr>
        <p:spPr>
          <a:xfrm>
            <a:off x="16163637" y="-58144"/>
            <a:ext cx="8275029" cy="1429743"/>
          </a:xfrm>
          <a:prstGeom prst="rect">
            <a:avLst/>
          </a:prstGeom>
          <a:solidFill>
            <a:srgbClr val="F4BC2B"/>
          </a:solidFill>
          <a:ln w="12700">
            <a:miter lim="400000"/>
          </a:ln>
        </p:spPr>
        <p:txBody>
          <a:bodyPr lIns="50800" tIns="50800" rIns="50800" bIns="50800" anchor="ctr"/>
          <a:lstStyle/>
          <a:p>
            <a:pPr defTabSz="1130300">
              <a:defRPr sz="3200">
                <a:solidFill>
                  <a:srgbClr val="FFFFFF"/>
                </a:solidFill>
                <a:latin typeface="Graphik"/>
                <a:ea typeface="Graphik"/>
                <a:cs typeface="Graphik"/>
                <a:sym typeface="Graphik"/>
              </a:defRPr>
            </a:pPr>
            <a:endParaRPr sz="3200"/>
          </a:p>
        </p:txBody>
      </p:sp>
      <p:sp>
        <p:nvSpPr>
          <p:cNvPr id="11" name="Rectangle 10"/>
          <p:cNvSpPr/>
          <p:nvPr/>
        </p:nvSpPr>
        <p:spPr>
          <a:xfrm>
            <a:off x="6717322" y="13108573"/>
            <a:ext cx="17666677" cy="595035"/>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1130300" hangingPunct="0"/>
            <a:endParaRPr lang="en-US" sz="3200">
              <a:solidFill>
                <a:srgbClr val="75D7FF"/>
              </a:solidFill>
              <a:latin typeface="Graphik"/>
              <a:ea typeface="Graphik"/>
              <a:cs typeface="Graphik"/>
              <a:sym typeface="Graphik"/>
            </a:endParaRPr>
          </a:p>
        </p:txBody>
      </p:sp>
      <p:sp>
        <p:nvSpPr>
          <p:cNvPr id="3" name="Subtitle 2">
            <a:extLst>
              <a:ext uri="{FF2B5EF4-FFF2-40B4-BE49-F238E27FC236}">
                <a16:creationId xmlns:a16="http://schemas.microsoft.com/office/drawing/2014/main" id="{756E7F27-5258-41A1-9816-AC7D6DD45A19}"/>
              </a:ext>
            </a:extLst>
          </p:cNvPr>
          <p:cNvSpPr>
            <a:spLocks noGrp="1"/>
          </p:cNvSpPr>
          <p:nvPr>
            <p:ph type="subTitle" idx="1"/>
          </p:nvPr>
        </p:nvSpPr>
        <p:spPr>
          <a:xfrm>
            <a:off x="1400415" y="3024553"/>
            <a:ext cx="21864032" cy="9626821"/>
          </a:xfrm>
        </p:spPr>
        <p:txBody>
          <a:bodyPr>
            <a:normAutofit fontScale="25000" lnSpcReduction="20000"/>
          </a:bodyPr>
          <a:lstStyle/>
          <a:p>
            <a:pPr algn="just"/>
            <a:r>
              <a:rPr lang="el-GR" sz="12800" dirty="0">
                <a:solidFill>
                  <a:srgbClr val="002060"/>
                </a:solidFill>
              </a:rPr>
              <a:t>Περιλαμβάνονται </a:t>
            </a:r>
            <a:r>
              <a:rPr lang="el-GR" sz="12800" b="1" dirty="0">
                <a:solidFill>
                  <a:srgbClr val="002060"/>
                </a:solidFill>
              </a:rPr>
              <a:t>7 δράσεις </a:t>
            </a:r>
            <a:r>
              <a:rPr lang="el-GR" sz="12800" dirty="0">
                <a:solidFill>
                  <a:srgbClr val="002060"/>
                </a:solidFill>
              </a:rPr>
              <a:t>που θα υλοποιηθούν απευθείας από το </a:t>
            </a:r>
            <a:r>
              <a:rPr lang="el-GR" sz="12800" b="1" dirty="0">
                <a:solidFill>
                  <a:srgbClr val="002060"/>
                </a:solidFill>
              </a:rPr>
              <a:t>Υπουργείο Υγείας</a:t>
            </a:r>
            <a:r>
              <a:rPr lang="el-GR" sz="12800" dirty="0">
                <a:solidFill>
                  <a:srgbClr val="002060"/>
                </a:solidFill>
              </a:rPr>
              <a:t>, συνολικού προϋπολογισμού </a:t>
            </a:r>
            <a:r>
              <a:rPr lang="el-GR" sz="12800" b="1" dirty="0">
                <a:solidFill>
                  <a:srgbClr val="002060"/>
                </a:solidFill>
              </a:rPr>
              <a:t>€</a:t>
            </a:r>
            <a:r>
              <a:rPr lang="en-US" sz="12800" b="1" dirty="0">
                <a:solidFill>
                  <a:srgbClr val="002060"/>
                </a:solidFill>
              </a:rPr>
              <a:t>21</a:t>
            </a:r>
            <a:r>
              <a:rPr lang="el-GR" sz="12800" b="1" dirty="0">
                <a:solidFill>
                  <a:srgbClr val="002060"/>
                </a:solidFill>
              </a:rPr>
              <a:t>.</a:t>
            </a:r>
            <a:r>
              <a:rPr lang="en-US" sz="12800" b="1" dirty="0">
                <a:solidFill>
                  <a:srgbClr val="002060"/>
                </a:solidFill>
              </a:rPr>
              <a:t>9</a:t>
            </a:r>
            <a:r>
              <a:rPr lang="el-GR" sz="12800" b="1" dirty="0">
                <a:solidFill>
                  <a:srgbClr val="002060"/>
                </a:solidFill>
              </a:rPr>
              <a:t> εκ. </a:t>
            </a:r>
            <a:r>
              <a:rPr lang="el-GR" sz="12800" dirty="0">
                <a:solidFill>
                  <a:srgbClr val="002060"/>
                </a:solidFill>
              </a:rPr>
              <a:t>καθώς και </a:t>
            </a:r>
            <a:r>
              <a:rPr lang="el-GR" sz="12800" b="1" dirty="0">
                <a:solidFill>
                  <a:srgbClr val="002060"/>
                </a:solidFill>
              </a:rPr>
              <a:t>12 δράσεις συνολικού προϋπολογισμού €</a:t>
            </a:r>
            <a:r>
              <a:rPr lang="en-US" sz="12800" b="1" dirty="0">
                <a:solidFill>
                  <a:srgbClr val="002060"/>
                </a:solidFill>
              </a:rPr>
              <a:t>71.9</a:t>
            </a:r>
            <a:r>
              <a:rPr lang="el-GR" sz="12800" b="1" dirty="0">
                <a:solidFill>
                  <a:srgbClr val="002060"/>
                </a:solidFill>
              </a:rPr>
              <a:t> εκ.</a:t>
            </a:r>
            <a:r>
              <a:rPr lang="el-GR" sz="12800" dirty="0">
                <a:solidFill>
                  <a:srgbClr val="002060"/>
                </a:solidFill>
              </a:rPr>
              <a:t> οι οποίες θα υλοποιηθούν από τον </a:t>
            </a:r>
            <a:r>
              <a:rPr lang="el-GR" sz="12800" b="1" dirty="0">
                <a:solidFill>
                  <a:srgbClr val="002060"/>
                </a:solidFill>
              </a:rPr>
              <a:t>ΟΚΥπΥ (10)</a:t>
            </a:r>
            <a:r>
              <a:rPr lang="el-GR" sz="12800" dirty="0">
                <a:solidFill>
                  <a:srgbClr val="002060"/>
                </a:solidFill>
              </a:rPr>
              <a:t>, τον </a:t>
            </a:r>
            <a:r>
              <a:rPr lang="el-GR" sz="12800" b="1" dirty="0">
                <a:solidFill>
                  <a:srgbClr val="002060"/>
                </a:solidFill>
              </a:rPr>
              <a:t>ΟΑΥ</a:t>
            </a:r>
            <a:r>
              <a:rPr lang="el-GR" sz="12800" dirty="0">
                <a:solidFill>
                  <a:srgbClr val="002060"/>
                </a:solidFill>
              </a:rPr>
              <a:t> </a:t>
            </a:r>
            <a:r>
              <a:rPr lang="el-GR" sz="12800" b="1" dirty="0">
                <a:solidFill>
                  <a:srgbClr val="002060"/>
                </a:solidFill>
              </a:rPr>
              <a:t>(1) </a:t>
            </a:r>
            <a:r>
              <a:rPr lang="el-GR" sz="12800" dirty="0">
                <a:solidFill>
                  <a:srgbClr val="002060"/>
                </a:solidFill>
              </a:rPr>
              <a:t>και την </a:t>
            </a:r>
            <a:r>
              <a:rPr lang="el-GR" sz="12800" b="1" dirty="0">
                <a:solidFill>
                  <a:srgbClr val="002060"/>
                </a:solidFill>
              </a:rPr>
              <a:t>Εθνική Αρχή Ηλεκτρονικής Υγείας (1)</a:t>
            </a:r>
            <a:r>
              <a:rPr lang="el-GR" sz="12800" dirty="0">
                <a:solidFill>
                  <a:srgbClr val="002060"/>
                </a:solidFill>
              </a:rPr>
              <a:t>. </a:t>
            </a:r>
            <a:endParaRPr lang="x-none" sz="12800" dirty="0">
              <a:solidFill>
                <a:srgbClr val="002060"/>
              </a:solidFill>
            </a:endParaRPr>
          </a:p>
          <a:p>
            <a:pPr algn="just"/>
            <a:r>
              <a:rPr lang="el-GR" sz="12800" dirty="0">
                <a:solidFill>
                  <a:srgbClr val="002060"/>
                </a:solidFill>
              </a:rPr>
              <a:t>Συγκεκριμένα οι επενδύσεις και μεταρρυθμίσεις που στοχεύουν στην αναβάθμιση της ποιότητας των παρεχόμενων υπηρεσιών, περιλαμβάνουν μεταξύ άλλων:</a:t>
            </a:r>
          </a:p>
          <a:p>
            <a:pPr algn="just"/>
            <a:endParaRPr lang="x-none" sz="12800" b="1" dirty="0">
              <a:solidFill>
                <a:srgbClr val="002060"/>
              </a:solidFill>
            </a:endParaRPr>
          </a:p>
          <a:p>
            <a:pPr marL="685800" lvl="0" indent="-685800" algn="just">
              <a:buFont typeface="Wingdings" panose="05000000000000000000" pitchFamily="2" charset="2"/>
              <a:buChar char="Ø"/>
            </a:pPr>
            <a:r>
              <a:rPr lang="el-GR" sz="12800" b="1" dirty="0">
                <a:solidFill>
                  <a:srgbClr val="002060"/>
                </a:solidFill>
              </a:rPr>
              <a:t>Δημιουργία Εθνικού Κέντρου Κλινικής Τεκμηρίωσης και Βελτίωσης Ποιότητας</a:t>
            </a:r>
            <a:endParaRPr lang="en-US" sz="12800" b="1" dirty="0">
              <a:solidFill>
                <a:srgbClr val="002060"/>
              </a:solidFill>
            </a:endParaRPr>
          </a:p>
          <a:p>
            <a:pPr lvl="0" algn="just"/>
            <a:r>
              <a:rPr lang="x-none" sz="12800" b="1" dirty="0">
                <a:hlinkClick r:id="rId3"/>
              </a:rPr>
              <a:t>➥</a:t>
            </a:r>
            <a:r>
              <a:rPr lang="en-US" sz="12800" dirty="0"/>
              <a:t> </a:t>
            </a:r>
            <a:r>
              <a:rPr lang="el-GR" sz="12800" dirty="0">
                <a:solidFill>
                  <a:srgbClr val="002060"/>
                </a:solidFill>
              </a:rPr>
              <a:t>Αποσκοπεί στη βελτίωση της αποδοτικότητας των παροχών υπηρεσιών υγείας και την ταυτόχρονη διαφύλαξη και αειφορία του συστήματος υγείας, μέσω της ανάπτυξης και εφαρμογής Ιατρικών πρωτοκόλλων – </a:t>
            </a:r>
            <a:r>
              <a:rPr lang="el-GR" sz="12800" b="1" u="sng" dirty="0">
                <a:solidFill>
                  <a:srgbClr val="002060"/>
                </a:solidFill>
              </a:rPr>
              <a:t>Στάδιο μελέτης για προκήρυξη διαγωνισμού</a:t>
            </a:r>
          </a:p>
          <a:p>
            <a:pPr lvl="0" algn="just"/>
            <a:endParaRPr lang="x-none" sz="12800" dirty="0">
              <a:solidFill>
                <a:srgbClr val="002060"/>
              </a:solidFill>
            </a:endParaRPr>
          </a:p>
          <a:p>
            <a:pPr marL="685800" indent="-685800" algn="just">
              <a:buFont typeface="Wingdings" panose="05000000000000000000" pitchFamily="2" charset="2"/>
              <a:buChar char="Ø"/>
            </a:pPr>
            <a:r>
              <a:rPr lang="el-GR" sz="12800" b="1" dirty="0">
                <a:solidFill>
                  <a:srgbClr val="002060"/>
                </a:solidFill>
              </a:rPr>
              <a:t>Δημιουργία ηλεκτρονικής πλατφόρμας για την επιτήρηση της νοσοκομειακής κατανάλωσης αντιβιοτικών και της υγειονομικής περίθαλψης - σχετιζόμενων λοιμώξεων </a:t>
            </a:r>
            <a:r>
              <a:rPr lang="el-GR" sz="12800" dirty="0">
                <a:solidFill>
                  <a:srgbClr val="002060"/>
                </a:solidFill>
              </a:rPr>
              <a:t>– </a:t>
            </a:r>
            <a:r>
              <a:rPr lang="el-GR" sz="12800" b="1" u="sng" dirty="0">
                <a:solidFill>
                  <a:srgbClr val="002060"/>
                </a:solidFill>
              </a:rPr>
              <a:t>Αρχικά στάδια προγραμματισμού </a:t>
            </a:r>
          </a:p>
          <a:p>
            <a:pPr lvl="0" algn="just"/>
            <a:endParaRPr lang="el-GR" sz="12800" dirty="0">
              <a:solidFill>
                <a:srgbClr val="002060"/>
              </a:solidFill>
            </a:endParaRPr>
          </a:p>
          <a:p>
            <a:pPr marL="685800" lvl="0" indent="-685800" algn="just">
              <a:buFont typeface="Wingdings" panose="05000000000000000000" pitchFamily="2" charset="2"/>
              <a:buChar char="Ø"/>
            </a:pPr>
            <a:r>
              <a:rPr lang="el-GR" sz="12800" b="1" dirty="0">
                <a:solidFill>
                  <a:srgbClr val="002060"/>
                </a:solidFill>
              </a:rPr>
              <a:t>Ανάπτυξη καινοτόμου πληροφοριακού συστήματος δημόσιας υγείας στο γενικό πλαίσιο παρακολούθησης και ελέγχου των μεταδοτικών ασθενειών και ετοιμότητας για κάθε πανδημία.</a:t>
            </a:r>
          </a:p>
          <a:p>
            <a:pPr lvl="0" algn="just"/>
            <a:r>
              <a:rPr lang="x-none" sz="12800" dirty="0">
                <a:solidFill>
                  <a:srgbClr val="002060"/>
                </a:solidFill>
                <a:hlinkClick r:id="rId3">
                  <a:extLst>
                    <a:ext uri="{A12FA001-AC4F-418D-AE19-62706E023703}">
                      <ahyp:hlinkClr xmlns:ahyp="http://schemas.microsoft.com/office/drawing/2018/hyperlinkcolor" val="tx"/>
                    </a:ext>
                  </a:extLst>
                </a:hlinkClick>
              </a:rPr>
              <a:t>➥</a:t>
            </a:r>
            <a:r>
              <a:rPr lang="el-GR" sz="12800" dirty="0">
                <a:solidFill>
                  <a:srgbClr val="002060"/>
                </a:solidFill>
              </a:rPr>
              <a:t>  </a:t>
            </a:r>
            <a:r>
              <a:rPr lang="el-GR" sz="12800" b="1" u="sng" dirty="0">
                <a:solidFill>
                  <a:srgbClr val="002060"/>
                </a:solidFill>
              </a:rPr>
              <a:t>Προκήρυξη διαγωνισμού </a:t>
            </a:r>
            <a:r>
              <a:rPr lang="el-GR" sz="12800" dirty="0">
                <a:solidFill>
                  <a:srgbClr val="002060"/>
                </a:solidFill>
              </a:rPr>
              <a:t>– Συνεργασία με Πανεπιστήμιο Κύπρου και Κέντρο Αριστείας ΚΟΙΟΣ</a:t>
            </a:r>
          </a:p>
          <a:p>
            <a:pPr marL="685800" lvl="0" indent="-685800">
              <a:buFont typeface="Wingdings" panose="05000000000000000000" pitchFamily="2" charset="2"/>
              <a:buChar char="Ø"/>
            </a:pPr>
            <a:endParaRPr lang="el-GR" sz="12800" dirty="0">
              <a:solidFill>
                <a:srgbClr val="002060"/>
              </a:solidFill>
            </a:endParaRPr>
          </a:p>
          <a:p>
            <a:pPr marL="685800" lvl="0" indent="-685800">
              <a:buFont typeface="Wingdings" panose="05000000000000000000" pitchFamily="2" charset="2"/>
              <a:buChar char="Ø"/>
            </a:pPr>
            <a:endParaRPr lang="el-GR" sz="12800" dirty="0">
              <a:solidFill>
                <a:srgbClr val="002060"/>
              </a:solidFill>
            </a:endParaRPr>
          </a:p>
          <a:p>
            <a:pPr marL="685800" lvl="0" indent="-685800">
              <a:buFont typeface="Wingdings" panose="05000000000000000000" pitchFamily="2" charset="2"/>
              <a:buChar char="Ø"/>
            </a:pPr>
            <a:endParaRPr lang="x-none" sz="12800" dirty="0">
              <a:solidFill>
                <a:srgbClr val="002060"/>
              </a:solidFill>
            </a:endParaRPr>
          </a:p>
          <a:p>
            <a:endParaRPr lang="x-none" dirty="0"/>
          </a:p>
        </p:txBody>
      </p:sp>
      <p:pic>
        <p:nvPicPr>
          <p:cNvPr id="10" name="Picture 9" descr="Kypros to avrio.eps">
            <a:extLst>
              <a:ext uri="{FF2B5EF4-FFF2-40B4-BE49-F238E27FC236}">
                <a16:creationId xmlns:a16="http://schemas.microsoft.com/office/drawing/2014/main" id="{67B5CF7C-D936-4FB7-84C2-864186B4AF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 y="12427717"/>
            <a:ext cx="6332342" cy="1147163"/>
          </a:xfrm>
          <a:prstGeom prst="rect">
            <a:avLst/>
          </a:prstGeom>
        </p:spPr>
      </p:pic>
      <p:sp>
        <p:nvSpPr>
          <p:cNvPr id="12" name="TextBox 11">
            <a:extLst>
              <a:ext uri="{FF2B5EF4-FFF2-40B4-BE49-F238E27FC236}">
                <a16:creationId xmlns:a16="http://schemas.microsoft.com/office/drawing/2014/main" id="{2FEA04DB-7860-43A2-92A0-EAC591D73369}"/>
              </a:ext>
            </a:extLst>
          </p:cNvPr>
          <p:cNvSpPr txBox="1"/>
          <p:nvPr/>
        </p:nvSpPr>
        <p:spPr>
          <a:xfrm>
            <a:off x="1354017" y="1503513"/>
            <a:ext cx="15316200" cy="923330"/>
          </a:xfrm>
          <a:prstGeom prst="rect">
            <a:avLst/>
          </a:prstGeom>
          <a:noFill/>
        </p:spPr>
        <p:txBody>
          <a:bodyPr wrap="square" rtlCol="0">
            <a:spAutoFit/>
          </a:bodyPr>
          <a:lstStyle/>
          <a:p>
            <a:r>
              <a:rPr lang="el-GR" sz="5400" b="1" u="sng" dirty="0">
                <a:solidFill>
                  <a:srgbClr val="F4BC2B"/>
                </a:solidFill>
              </a:rPr>
              <a:t>ΣΧΕΔΙΟ ΑΝΑΚΑΜΨΗΣ ΚΑΙ ΑΝΘΕΚΤΙΚΟΤΗΤΑΣ</a:t>
            </a:r>
            <a:endParaRPr lang="x-none" sz="5400" b="1" u="sng" dirty="0">
              <a:solidFill>
                <a:srgbClr val="F4BC2B"/>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FB302B-24B5-4F1A-A452-9976EF575B60}"/>
              </a:ext>
            </a:extLst>
          </p:cNvPr>
          <p:cNvSpPr txBox="1"/>
          <p:nvPr/>
        </p:nvSpPr>
        <p:spPr>
          <a:xfrm>
            <a:off x="1019908" y="1239743"/>
            <a:ext cx="15316200" cy="923330"/>
          </a:xfrm>
          <a:prstGeom prst="rect">
            <a:avLst/>
          </a:prstGeom>
          <a:noFill/>
        </p:spPr>
        <p:txBody>
          <a:bodyPr wrap="square" rtlCol="0">
            <a:spAutoFit/>
          </a:bodyPr>
          <a:lstStyle/>
          <a:p>
            <a:r>
              <a:rPr lang="el-GR" sz="5400" b="1" u="sng" dirty="0">
                <a:solidFill>
                  <a:srgbClr val="F4BC2B"/>
                </a:solidFill>
              </a:rPr>
              <a:t>ΣΧΕΔΙΟ ΑΝΑΚΑΜΨΗΣ ΚΑΙ ΑΝΘΕΚΤΙΚΟΤΗΤΑΣ</a:t>
            </a:r>
            <a:endParaRPr lang="x-none" sz="5400" b="1" u="sng" dirty="0">
              <a:solidFill>
                <a:srgbClr val="F4BC2B"/>
              </a:solidFill>
            </a:endParaRPr>
          </a:p>
        </p:txBody>
      </p:sp>
      <p:sp>
        <p:nvSpPr>
          <p:cNvPr id="6" name="TextBox 5">
            <a:extLst>
              <a:ext uri="{FF2B5EF4-FFF2-40B4-BE49-F238E27FC236}">
                <a16:creationId xmlns:a16="http://schemas.microsoft.com/office/drawing/2014/main" id="{169DDD2E-B49A-4C06-90BF-4663014BA3B7}"/>
              </a:ext>
            </a:extLst>
          </p:cNvPr>
          <p:cNvSpPr txBox="1"/>
          <p:nvPr/>
        </p:nvSpPr>
        <p:spPr>
          <a:xfrm>
            <a:off x="1019908" y="2180659"/>
            <a:ext cx="20503661" cy="10864513"/>
          </a:xfrm>
          <a:prstGeom prst="rect">
            <a:avLst/>
          </a:prstGeom>
          <a:noFill/>
        </p:spPr>
        <p:txBody>
          <a:bodyPr wrap="square" rtlCol="0">
            <a:spAutoFit/>
          </a:bodyPr>
          <a:lstStyle/>
          <a:p>
            <a:pPr algn="just"/>
            <a:r>
              <a:rPr lang="x-none" sz="2800" b="1" dirty="0"/>
              <a:t> </a:t>
            </a:r>
          </a:p>
          <a:p>
            <a:pPr marL="285750" lvl="0" indent="-285750" algn="just">
              <a:buFont typeface="Wingdings" panose="05000000000000000000" pitchFamily="2" charset="2"/>
              <a:buChar char="Ø"/>
            </a:pPr>
            <a:r>
              <a:rPr lang="el-GR" sz="3200" b="1" dirty="0">
                <a:solidFill>
                  <a:srgbClr val="002060"/>
                </a:solidFill>
                <a:cs typeface="Arial" panose="020B0604020202020204" pitchFamily="34" charset="0"/>
              </a:rPr>
              <a:t> Σχέδιο χορηγιών για διαπίστευση των παρεχόμενων υπηρεσιών υγειονομικής περίθαλψης στα δημόσια και ιδιωτικά νοσηλευτήρια</a:t>
            </a:r>
          </a:p>
          <a:p>
            <a:pPr lvl="0" algn="just"/>
            <a:endParaRPr lang="x-none" sz="3200" dirty="0">
              <a:solidFill>
                <a:srgbClr val="002060"/>
              </a:solidFill>
              <a:cs typeface="Arial" panose="020B0604020202020204" pitchFamily="34" charset="0"/>
            </a:endParaRPr>
          </a:p>
          <a:p>
            <a:pPr algn="just"/>
            <a:r>
              <a:rPr lang="x-none" sz="3200" b="1" u="sng" dirty="0">
                <a:solidFill>
                  <a:srgbClr val="002060"/>
                </a:solidFill>
                <a:cs typeface="Arial" panose="020B0604020202020204" pitchFamily="34" charset="0"/>
                <a:hlinkClick r:id="rId2">
                  <a:extLst>
                    <a:ext uri="{A12FA001-AC4F-418D-AE19-62706E023703}">
                      <ahyp:hlinkClr xmlns:ahyp="http://schemas.microsoft.com/office/drawing/2018/hyperlinkcolor" val="tx"/>
                    </a:ext>
                  </a:extLst>
                </a:hlinkClick>
              </a:rPr>
              <a:t>➥</a:t>
            </a:r>
            <a:r>
              <a:rPr lang="el-GR" sz="3200" dirty="0">
                <a:solidFill>
                  <a:srgbClr val="002060"/>
                </a:solidFill>
                <a:cs typeface="Arial" panose="020B0604020202020204" pitchFamily="34" charset="0"/>
              </a:rPr>
              <a:t> </a:t>
            </a:r>
            <a:r>
              <a:rPr lang="el-GR" sz="3200" dirty="0">
                <a:solidFill>
                  <a:srgbClr val="F4BC2B"/>
                </a:solidFill>
                <a:cs typeface="Arial" panose="020B0604020202020204" pitchFamily="34" charset="0"/>
              </a:rPr>
              <a:t> </a:t>
            </a:r>
            <a:r>
              <a:rPr lang="el-GR" sz="3200" dirty="0">
                <a:solidFill>
                  <a:srgbClr val="002060"/>
                </a:solidFill>
                <a:cs typeface="Arial" panose="020B0604020202020204" pitchFamily="34" charset="0"/>
              </a:rPr>
              <a:t>Έχε</a:t>
            </a:r>
            <a:r>
              <a:rPr lang="x-none" sz="3200" dirty="0">
                <a:solidFill>
                  <a:srgbClr val="002060"/>
                </a:solidFill>
                <a:cs typeface="Arial" panose="020B0604020202020204" pitchFamily="34" charset="0"/>
              </a:rPr>
              <a:t>ι ολοκληρωθεί η δημόσια διαβούλευση του αναθεωρημένου Σχεδίου </a:t>
            </a:r>
            <a:r>
              <a:rPr lang="el-GR" sz="3200" dirty="0">
                <a:solidFill>
                  <a:srgbClr val="002060"/>
                </a:solidFill>
                <a:cs typeface="Arial" panose="020B0604020202020204" pitchFamily="34" charset="0"/>
              </a:rPr>
              <a:t>–  </a:t>
            </a:r>
            <a:r>
              <a:rPr lang="el-GR" sz="3200" b="1" u="sng" dirty="0">
                <a:solidFill>
                  <a:srgbClr val="002060"/>
                </a:solidFill>
                <a:cs typeface="Arial" panose="020B0604020202020204" pitchFamily="34" charset="0"/>
              </a:rPr>
              <a:t>Επαναπροκήρυξη </a:t>
            </a:r>
            <a:r>
              <a:rPr lang="x-none" sz="3200" b="1" u="sng" dirty="0">
                <a:solidFill>
                  <a:srgbClr val="002060"/>
                </a:solidFill>
                <a:cs typeface="Arial" panose="020B0604020202020204" pitchFamily="34" charset="0"/>
              </a:rPr>
              <a:t>εντός του 2ου εξαμήνου του 2021</a:t>
            </a:r>
            <a:r>
              <a:rPr lang="x-none" sz="3200" dirty="0">
                <a:solidFill>
                  <a:srgbClr val="002060"/>
                </a:solidFill>
                <a:cs typeface="Arial" panose="020B0604020202020204" pitchFamily="34" charset="0"/>
              </a:rPr>
              <a:t>.</a:t>
            </a:r>
            <a:endParaRPr lang="el-GR" sz="3200" dirty="0">
              <a:solidFill>
                <a:srgbClr val="002060"/>
              </a:solidFill>
              <a:cs typeface="Arial" panose="020B0604020202020204" pitchFamily="34" charset="0"/>
            </a:endParaRPr>
          </a:p>
          <a:p>
            <a:pPr algn="just"/>
            <a:endParaRPr lang="el-GR" sz="3200" b="1" dirty="0">
              <a:solidFill>
                <a:srgbClr val="002060"/>
              </a:solidFill>
              <a:cs typeface="Arial" panose="020B0604020202020204" pitchFamily="34" charset="0"/>
            </a:endParaRPr>
          </a:p>
          <a:p>
            <a:pPr marL="285750" lvl="0" indent="-285750" algn="just">
              <a:buFont typeface="Wingdings" panose="05000000000000000000" pitchFamily="2" charset="2"/>
              <a:buChar char="Ø"/>
            </a:pPr>
            <a:r>
              <a:rPr lang="el-GR" sz="3200" b="1" dirty="0">
                <a:solidFill>
                  <a:srgbClr val="002060"/>
                </a:solidFill>
                <a:cs typeface="Arial" panose="020B0604020202020204" pitchFamily="34" charset="0"/>
              </a:rPr>
              <a:t> Ανάπτυξη λύσεων </a:t>
            </a:r>
            <a:r>
              <a:rPr lang="en-US" sz="3200" b="1" dirty="0">
                <a:solidFill>
                  <a:srgbClr val="002060"/>
                </a:solidFill>
                <a:cs typeface="Arial" panose="020B0604020202020204" pitchFamily="34" charset="0"/>
              </a:rPr>
              <a:t>eHealth</a:t>
            </a:r>
            <a:r>
              <a:rPr lang="el-GR" sz="3200" b="1" dirty="0">
                <a:solidFill>
                  <a:srgbClr val="002060"/>
                </a:solidFill>
                <a:cs typeface="Arial" panose="020B0604020202020204" pitchFamily="34" charset="0"/>
              </a:rPr>
              <a:t> για ευκολότερη πρόσβαση σε περιθάλψεις ασθενών, ePrescription και eDispencing. (Αρμόδια Αρχή Ηλεκτρονικής Υγείας)</a:t>
            </a:r>
          </a:p>
          <a:p>
            <a:pPr lvl="0" algn="just"/>
            <a:endParaRPr lang="x-none" sz="3200" dirty="0">
              <a:solidFill>
                <a:srgbClr val="002060"/>
              </a:solidFill>
              <a:cs typeface="Arial" panose="020B0604020202020204" pitchFamily="34" charset="0"/>
            </a:endParaRPr>
          </a:p>
          <a:p>
            <a:pPr algn="just"/>
            <a:r>
              <a:rPr lang="x-none" sz="3200" u="sng" dirty="0">
                <a:solidFill>
                  <a:srgbClr val="002060"/>
                </a:solidFill>
                <a:cs typeface="Arial" panose="020B0604020202020204" pitchFamily="34" charset="0"/>
                <a:hlinkClick r:id="rId2">
                  <a:extLst>
                    <a:ext uri="{A12FA001-AC4F-418D-AE19-62706E023703}">
                      <ahyp:hlinkClr xmlns:ahyp="http://schemas.microsoft.com/office/drawing/2018/hyperlinkcolor" val="tx"/>
                    </a:ext>
                  </a:extLst>
                </a:hlinkClick>
              </a:rPr>
              <a:t>➥</a:t>
            </a:r>
            <a:r>
              <a:rPr lang="x-none" sz="3200" dirty="0">
                <a:solidFill>
                  <a:srgbClr val="002060"/>
                </a:solidFill>
                <a:cs typeface="Arial" panose="020B0604020202020204" pitchFamily="34" charset="0"/>
              </a:rPr>
              <a:t> </a:t>
            </a:r>
            <a:r>
              <a:rPr lang="el-GR" sz="3200" dirty="0">
                <a:solidFill>
                  <a:srgbClr val="002060"/>
                </a:solidFill>
                <a:cs typeface="Arial" panose="020B0604020202020204" pitchFamily="34" charset="0"/>
              </a:rPr>
              <a:t>Στόχος</a:t>
            </a:r>
            <a:r>
              <a:rPr lang="x-none" sz="3200" dirty="0">
                <a:solidFill>
                  <a:srgbClr val="002060"/>
                </a:solidFill>
                <a:cs typeface="Arial" panose="020B0604020202020204" pitchFamily="34" charset="0"/>
              </a:rPr>
              <a:t> η απρ</a:t>
            </a:r>
            <a:r>
              <a:rPr lang="el-GR" sz="3200" dirty="0">
                <a:solidFill>
                  <a:srgbClr val="002060"/>
                </a:solidFill>
                <a:cs typeface="Arial" panose="020B0604020202020204" pitchFamily="34" charset="0"/>
              </a:rPr>
              <a:t>όσκοπτη</a:t>
            </a:r>
            <a:r>
              <a:rPr lang="x-none" sz="3200" dirty="0">
                <a:solidFill>
                  <a:srgbClr val="002060"/>
                </a:solidFill>
                <a:cs typeface="Arial" panose="020B0604020202020204" pitchFamily="34" charset="0"/>
              </a:rPr>
              <a:t> διασυνοριακή φροντίδα υγείας και ασφαλή πρόσβαση σε πληροφορίες για την υγεία των ασθενών μεταξύ των </a:t>
            </a:r>
            <a:r>
              <a:rPr lang="el-GR" sz="3200" dirty="0">
                <a:solidFill>
                  <a:srgbClr val="002060"/>
                </a:solidFill>
                <a:cs typeface="Arial" panose="020B0604020202020204" pitchFamily="34" charset="0"/>
              </a:rPr>
              <a:t>Ε</a:t>
            </a:r>
            <a:r>
              <a:rPr lang="x-none" sz="3200" dirty="0">
                <a:solidFill>
                  <a:srgbClr val="002060"/>
                </a:solidFill>
                <a:cs typeface="Arial" panose="020B0604020202020204" pitchFamily="34" charset="0"/>
              </a:rPr>
              <a:t>υρωπαϊκών συστημάτων υγειονομικής περίθαλψης</a:t>
            </a:r>
            <a:r>
              <a:rPr lang="el-GR" sz="3200" dirty="0">
                <a:solidFill>
                  <a:srgbClr val="002060"/>
                </a:solidFill>
                <a:cs typeface="Arial" panose="020B0604020202020204" pitchFamily="34" charset="0"/>
              </a:rPr>
              <a:t> –</a:t>
            </a:r>
            <a:r>
              <a:rPr lang="el-GR" sz="3200" b="1" dirty="0">
                <a:solidFill>
                  <a:srgbClr val="002060"/>
                </a:solidFill>
                <a:cs typeface="Arial" panose="020B0604020202020204" pitchFamily="34" charset="0"/>
              </a:rPr>
              <a:t> </a:t>
            </a:r>
            <a:r>
              <a:rPr lang="el-GR" sz="3200" b="1" u="sng" dirty="0">
                <a:solidFill>
                  <a:srgbClr val="002060"/>
                </a:solidFill>
                <a:cs typeface="Arial" panose="020B0604020202020204" pitchFamily="34" charset="0"/>
              </a:rPr>
              <a:t>Στάδιο διαβούλευσης</a:t>
            </a:r>
          </a:p>
          <a:p>
            <a:pPr algn="just"/>
            <a:endParaRPr lang="en-US" sz="3200" dirty="0">
              <a:solidFill>
                <a:srgbClr val="002060"/>
              </a:solidFill>
              <a:cs typeface="Arial" panose="020B0604020202020204" pitchFamily="34" charset="0"/>
            </a:endParaRPr>
          </a:p>
          <a:p>
            <a:pPr marL="285750" indent="-285750" algn="just">
              <a:buFont typeface="Wingdings" panose="05000000000000000000" pitchFamily="2" charset="2"/>
              <a:buChar char="Ø"/>
            </a:pPr>
            <a:r>
              <a:rPr lang="el-GR" sz="3200" b="1" dirty="0">
                <a:solidFill>
                  <a:srgbClr val="002060"/>
                </a:solidFill>
                <a:cs typeface="Arial" panose="020B0604020202020204" pitchFamily="34" charset="0"/>
              </a:rPr>
              <a:t>Σταδιακή μετατόπιση του πλαισίου παροχής υγειονομικής περίθαλψης και αποζημίωσης προς μοντέλα με βάση την αξία στο πλαίσιο του ΓεΣΥ</a:t>
            </a:r>
            <a:r>
              <a:rPr lang="en-US" sz="3200" b="1" dirty="0">
                <a:solidFill>
                  <a:srgbClr val="002060"/>
                </a:solidFill>
                <a:cs typeface="Arial" panose="020B0604020202020204" pitchFamily="34" charset="0"/>
              </a:rPr>
              <a:t>.</a:t>
            </a:r>
          </a:p>
          <a:p>
            <a:pPr marL="285750" indent="-285750" algn="just">
              <a:buFont typeface="Wingdings" panose="05000000000000000000" pitchFamily="2" charset="2"/>
              <a:buChar char="Ø"/>
            </a:pPr>
            <a:endParaRPr lang="el-GR" sz="3200" dirty="0">
              <a:solidFill>
                <a:srgbClr val="002060"/>
              </a:solidFill>
              <a:cs typeface="Arial" panose="020B0604020202020204" pitchFamily="34" charset="0"/>
            </a:endParaRPr>
          </a:p>
          <a:p>
            <a:pPr algn="just"/>
            <a:r>
              <a:rPr lang="x-none" sz="3200" b="1" dirty="0">
                <a:solidFill>
                  <a:srgbClr val="002060"/>
                </a:solidFill>
                <a:cs typeface="Arial" panose="020B0604020202020204" pitchFamily="34" charset="0"/>
                <a:hlinkClick r:id="rId2">
                  <a:extLst>
                    <a:ext uri="{A12FA001-AC4F-418D-AE19-62706E023703}">
                      <ahyp:hlinkClr xmlns:ahyp="http://schemas.microsoft.com/office/drawing/2018/hyperlinkcolor" val="tx"/>
                    </a:ext>
                  </a:extLst>
                </a:hlinkClick>
              </a:rPr>
              <a:t>➥</a:t>
            </a:r>
            <a:r>
              <a:rPr lang="el-GR" sz="3200" b="1" dirty="0">
                <a:solidFill>
                  <a:srgbClr val="002060"/>
                </a:solidFill>
                <a:cs typeface="Arial" panose="020B0604020202020204" pitchFamily="34" charset="0"/>
              </a:rPr>
              <a:t> </a:t>
            </a:r>
            <a:r>
              <a:rPr lang="en-US" sz="3200" b="1" dirty="0">
                <a:solidFill>
                  <a:srgbClr val="002060"/>
                </a:solidFill>
                <a:cs typeface="Arial" panose="020B0604020202020204" pitchFamily="34" charset="0"/>
              </a:rPr>
              <a:t> </a:t>
            </a:r>
            <a:r>
              <a:rPr lang="el-GR" sz="3200" dirty="0">
                <a:solidFill>
                  <a:srgbClr val="002060"/>
                </a:solidFill>
                <a:cs typeface="Arial" panose="020B0604020202020204" pitchFamily="34" charset="0"/>
              </a:rPr>
              <a:t>Για την πρωτοβάθμια φροντίδα υγείας στόχος είναι η αλλαγή από το μοντέλο αποζημίωσης 100% </a:t>
            </a:r>
            <a:r>
              <a:rPr lang="en-US" sz="3200" dirty="0">
                <a:solidFill>
                  <a:srgbClr val="002060"/>
                </a:solidFill>
                <a:cs typeface="Arial" panose="020B0604020202020204" pitchFamily="34" charset="0"/>
              </a:rPr>
              <a:t>(</a:t>
            </a:r>
            <a:r>
              <a:rPr lang="el-GR" sz="3200" dirty="0">
                <a:solidFill>
                  <a:srgbClr val="002060"/>
                </a:solidFill>
                <a:cs typeface="Arial" panose="020B0604020202020204" pitchFamily="34" charset="0"/>
              </a:rPr>
              <a:t>capitation</a:t>
            </a:r>
            <a:r>
              <a:rPr lang="en-US" sz="3200" dirty="0">
                <a:solidFill>
                  <a:srgbClr val="002060"/>
                </a:solidFill>
                <a:cs typeface="Arial" panose="020B0604020202020204" pitchFamily="34" charset="0"/>
              </a:rPr>
              <a:t>)</a:t>
            </a:r>
            <a:r>
              <a:rPr lang="el-GR" sz="3200" dirty="0">
                <a:solidFill>
                  <a:srgbClr val="002060"/>
                </a:solidFill>
                <a:cs typeface="Arial" panose="020B0604020202020204" pitchFamily="34" charset="0"/>
              </a:rPr>
              <a:t> στην εισαγωγή αποζημίωσης βάσει ποιοτικών δεικτών. Στην ενδονοσοκομειακή, στόχος είναι η εισαγωγή ποιοτικών Δεικτών Απόδοσης (</a:t>
            </a:r>
            <a:r>
              <a:rPr lang="el-GR" sz="3200" dirty="0" err="1">
                <a:solidFill>
                  <a:srgbClr val="002060"/>
                </a:solidFill>
                <a:cs typeface="Arial" panose="020B0604020202020204" pitchFamily="34" charset="0"/>
              </a:rPr>
              <a:t>KPIs</a:t>
            </a:r>
            <a:r>
              <a:rPr lang="el-GR" sz="3200" dirty="0">
                <a:solidFill>
                  <a:srgbClr val="002060"/>
                </a:solidFill>
                <a:cs typeface="Arial" panose="020B0604020202020204" pitchFamily="34" charset="0"/>
              </a:rPr>
              <a:t>) αποζημίωσης, αφού μέχρι τώρα αυτή βασίζεται στην ποσότητα των πράξεων, χρησιμοποιώντας μία προσυμφωνημένη τιμή μονάδας με κάθε νοσηλευτήριο. </a:t>
            </a:r>
            <a:r>
              <a:rPr lang="en-US" sz="3200" dirty="0">
                <a:solidFill>
                  <a:srgbClr val="002060"/>
                </a:solidFill>
                <a:cs typeface="Arial" panose="020B0604020202020204" pitchFamily="34" charset="0"/>
              </a:rPr>
              <a:t>- </a:t>
            </a:r>
            <a:r>
              <a:rPr lang="el-GR" sz="3200" b="1" u="sng" dirty="0">
                <a:solidFill>
                  <a:srgbClr val="002060"/>
                </a:solidFill>
                <a:cs typeface="Arial" panose="020B0604020202020204" pitchFamily="34" charset="0"/>
              </a:rPr>
              <a:t>Αναμένεται η προκήρυξη διαγωνισμού από τον ΟΑΥ</a:t>
            </a:r>
            <a:endParaRPr lang="x-none" sz="3200" u="sng" dirty="0">
              <a:cs typeface="Arial" panose="020B0604020202020204" pitchFamily="34" charset="0"/>
            </a:endParaRPr>
          </a:p>
          <a:p>
            <a:endParaRPr lang="el-GR" sz="3200" dirty="0"/>
          </a:p>
          <a:p>
            <a:endParaRPr lang="x-none" sz="3200" dirty="0"/>
          </a:p>
        </p:txBody>
      </p:sp>
      <p:sp>
        <p:nvSpPr>
          <p:cNvPr id="8" name="Square">
            <a:extLst>
              <a:ext uri="{FF2B5EF4-FFF2-40B4-BE49-F238E27FC236}">
                <a16:creationId xmlns:a16="http://schemas.microsoft.com/office/drawing/2014/main" id="{7A0E893F-C661-4E85-AA53-590220AD7BE1}"/>
              </a:ext>
            </a:extLst>
          </p:cNvPr>
          <p:cNvSpPr/>
          <p:nvPr/>
        </p:nvSpPr>
        <p:spPr>
          <a:xfrm>
            <a:off x="16163637" y="-58144"/>
            <a:ext cx="8275029" cy="1429743"/>
          </a:xfrm>
          <a:prstGeom prst="rect">
            <a:avLst/>
          </a:prstGeom>
          <a:solidFill>
            <a:srgbClr val="F4BC2B"/>
          </a:solidFill>
          <a:ln w="12700">
            <a:miter lim="400000"/>
          </a:ln>
        </p:spPr>
        <p:txBody>
          <a:bodyPr lIns="50800" tIns="50800" rIns="50800" bIns="50800" anchor="ctr"/>
          <a:lstStyle/>
          <a:p>
            <a:pPr defTabSz="1130300">
              <a:defRPr sz="3200">
                <a:solidFill>
                  <a:srgbClr val="FFFFFF"/>
                </a:solidFill>
                <a:latin typeface="Graphik"/>
                <a:ea typeface="Graphik"/>
                <a:cs typeface="Graphik"/>
                <a:sym typeface="Graphik"/>
              </a:defRPr>
            </a:pPr>
            <a:endParaRPr sz="3200"/>
          </a:p>
        </p:txBody>
      </p:sp>
      <p:pic>
        <p:nvPicPr>
          <p:cNvPr id="7" name="Picture 6" descr="Kypros to avrio.eps">
            <a:extLst>
              <a:ext uri="{FF2B5EF4-FFF2-40B4-BE49-F238E27FC236}">
                <a16:creationId xmlns:a16="http://schemas.microsoft.com/office/drawing/2014/main" id="{D9F13174-008D-43EB-9138-2AB2E48E6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6" y="12427717"/>
            <a:ext cx="6332342" cy="1147163"/>
          </a:xfrm>
          <a:prstGeom prst="rect">
            <a:avLst/>
          </a:prstGeom>
        </p:spPr>
      </p:pic>
    </p:spTree>
    <p:extLst>
      <p:ext uri="{BB962C8B-B14F-4D97-AF65-F5344CB8AC3E}">
        <p14:creationId xmlns:p14="http://schemas.microsoft.com/office/powerpoint/2010/main" val="140046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DCC21A-2437-41E4-81BB-810136FCBECB}"/>
              </a:ext>
            </a:extLst>
          </p:cNvPr>
          <p:cNvSpPr txBox="1"/>
          <p:nvPr/>
        </p:nvSpPr>
        <p:spPr>
          <a:xfrm>
            <a:off x="562708" y="2127738"/>
            <a:ext cx="20239893" cy="11295400"/>
          </a:xfrm>
          <a:prstGeom prst="rect">
            <a:avLst/>
          </a:prstGeom>
          <a:noFill/>
        </p:spPr>
        <p:txBody>
          <a:bodyPr wrap="square" rtlCol="0">
            <a:spAutoFit/>
          </a:bodyPr>
          <a:lstStyle/>
          <a:p>
            <a:pPr marL="457200" indent="-457200" algn="just">
              <a:buFont typeface="Wingdings" panose="05000000000000000000" pitchFamily="2" charset="2"/>
              <a:buChar char="Ø"/>
            </a:pPr>
            <a:r>
              <a:rPr lang="el-GR" sz="3200" b="1" dirty="0">
                <a:solidFill>
                  <a:srgbClr val="002060"/>
                </a:solidFill>
              </a:rPr>
              <a:t>Ενίσχυση των υπαρχουσών ισοτοπικών βάσεων των δεδομένων, παραδοσιακών κυπριακών τροφίμων/ποτών, αναπτύσσοντας ηλεκτρονική πλατφόρμα </a:t>
            </a:r>
            <a:r>
              <a:rPr lang="en-US" sz="3200" b="1" dirty="0">
                <a:solidFill>
                  <a:srgbClr val="002060"/>
                </a:solidFill>
              </a:rPr>
              <a:t>Blockchain</a:t>
            </a:r>
            <a:r>
              <a:rPr lang="el-GR" sz="3200" b="1" dirty="0">
                <a:solidFill>
                  <a:srgbClr val="002060"/>
                </a:solidFill>
              </a:rPr>
              <a:t> για να διασφαλιστεί η ταυτότητα τους (Γενικό Χημείο)</a:t>
            </a:r>
            <a:r>
              <a:rPr lang="en-US" sz="3200" b="1" dirty="0">
                <a:solidFill>
                  <a:srgbClr val="002060"/>
                </a:solidFill>
              </a:rPr>
              <a:t> </a:t>
            </a:r>
            <a:r>
              <a:rPr lang="el-GR" sz="3200" b="1" dirty="0">
                <a:solidFill>
                  <a:srgbClr val="002060"/>
                </a:solidFill>
              </a:rPr>
              <a:t>– </a:t>
            </a:r>
            <a:r>
              <a:rPr lang="el-GR" sz="3200" b="1" u="sng" dirty="0">
                <a:solidFill>
                  <a:srgbClr val="002060"/>
                </a:solidFill>
              </a:rPr>
              <a:t>Ολοκληρώθηκε</a:t>
            </a:r>
            <a:endParaRPr lang="el-GR" sz="3200" u="sng" dirty="0">
              <a:solidFill>
                <a:srgbClr val="002060"/>
              </a:solidFill>
            </a:endParaRPr>
          </a:p>
          <a:p>
            <a:pPr algn="just"/>
            <a:endParaRPr lang="el-GR" sz="3200" b="1" dirty="0">
              <a:solidFill>
                <a:srgbClr val="002060"/>
              </a:solidFill>
            </a:endParaRPr>
          </a:p>
          <a:p>
            <a:pPr marL="457200" indent="-457200" algn="just">
              <a:buFont typeface="Wingdings" panose="05000000000000000000" pitchFamily="2" charset="2"/>
              <a:buChar char="Ø"/>
            </a:pPr>
            <a:r>
              <a:rPr lang="el-GR" sz="3200" b="1" dirty="0">
                <a:solidFill>
                  <a:srgbClr val="002060"/>
                </a:solidFill>
              </a:rPr>
              <a:t>Νέες εγκαταστάσεις γ</a:t>
            </a:r>
            <a:r>
              <a:rPr lang="x-none" sz="3200" b="1" dirty="0">
                <a:solidFill>
                  <a:srgbClr val="002060"/>
                </a:solidFill>
              </a:rPr>
              <a:t>ια </a:t>
            </a:r>
            <a:r>
              <a:rPr lang="x-none" sz="3200" b="1" dirty="0" err="1">
                <a:solidFill>
                  <a:srgbClr val="002060"/>
                </a:solidFill>
              </a:rPr>
              <a:t>το</a:t>
            </a:r>
            <a:r>
              <a:rPr lang="x-none" sz="3200" b="1" dirty="0">
                <a:solidFill>
                  <a:srgbClr val="002060"/>
                </a:solidFill>
              </a:rPr>
              <a:t> </a:t>
            </a:r>
            <a:r>
              <a:rPr lang="el-GR" sz="3200" b="1" dirty="0">
                <a:solidFill>
                  <a:srgbClr val="002060"/>
                </a:solidFill>
              </a:rPr>
              <a:t>κέντρο</a:t>
            </a:r>
            <a:r>
              <a:rPr lang="x-none" sz="3200" b="1" dirty="0">
                <a:solidFill>
                  <a:srgbClr val="002060"/>
                </a:solidFill>
              </a:rPr>
              <a:t> Αίματος Κύπρου και προμήθεια εξοπλισμού τελευταίας τεχνολογία</a:t>
            </a:r>
            <a:r>
              <a:rPr lang="el-GR" sz="3200" b="1" dirty="0">
                <a:solidFill>
                  <a:srgbClr val="002060"/>
                </a:solidFill>
              </a:rPr>
              <a:t>ς (ΟΚΥπΥ)</a:t>
            </a:r>
            <a:endParaRPr lang="x-none" sz="3200" b="1" dirty="0">
              <a:solidFill>
                <a:srgbClr val="002060"/>
              </a:solidFill>
            </a:endParaRPr>
          </a:p>
          <a:p>
            <a:pPr algn="just"/>
            <a:r>
              <a:rPr lang="x-none" sz="3200" b="1" dirty="0">
                <a:solidFill>
                  <a:srgbClr val="002060"/>
                </a:solidFill>
              </a:rPr>
              <a:t> </a:t>
            </a:r>
          </a:p>
          <a:p>
            <a:pPr marL="457200" indent="-457200" algn="just">
              <a:buFont typeface="Wingdings" panose="05000000000000000000" pitchFamily="2" charset="2"/>
              <a:buChar char="Ø"/>
            </a:pPr>
            <a:r>
              <a:rPr lang="x-none" sz="3200" b="1" dirty="0">
                <a:solidFill>
                  <a:srgbClr val="002060"/>
                </a:solidFill>
              </a:rPr>
              <a:t>Ενίσχυση, εκσυγχρονισμός και </a:t>
            </a:r>
            <a:r>
              <a:rPr lang="el-GR" sz="3200" b="1" dirty="0">
                <a:solidFill>
                  <a:srgbClr val="002060"/>
                </a:solidFill>
              </a:rPr>
              <a:t>αναβάθμιση των κρατικών </a:t>
            </a:r>
            <a:r>
              <a:rPr lang="x-none" sz="3200" b="1" dirty="0">
                <a:solidFill>
                  <a:srgbClr val="002060"/>
                </a:solidFill>
              </a:rPr>
              <a:t>Νοσοκομείων Κύπρου - Κατασκευή ή/και επέκταση Μονάδας Αιμοδιάλυσης σε όλα τα Κρατικά Νοσοκομεία</a:t>
            </a:r>
            <a:r>
              <a:rPr lang="el-GR" sz="3200" b="1" dirty="0">
                <a:solidFill>
                  <a:srgbClr val="002060"/>
                </a:solidFill>
              </a:rPr>
              <a:t> (ΟΚΥπΥ)</a:t>
            </a:r>
          </a:p>
          <a:p>
            <a:pPr algn="just"/>
            <a:endParaRPr lang="x-none" sz="3200" dirty="0">
              <a:solidFill>
                <a:srgbClr val="002060"/>
              </a:solidFill>
            </a:endParaRPr>
          </a:p>
          <a:p>
            <a:pPr algn="just"/>
            <a:r>
              <a:rPr lang="x-none" sz="3200" u="sng" dirty="0">
                <a:solidFill>
                  <a:srgbClr val="002060"/>
                </a:solidFill>
                <a:hlinkClick r:id="rId2">
                  <a:extLst>
                    <a:ext uri="{A12FA001-AC4F-418D-AE19-62706E023703}">
                      <ahyp:hlinkClr xmlns:ahyp="http://schemas.microsoft.com/office/drawing/2018/hyperlinkcolor" val="tx"/>
                    </a:ext>
                  </a:extLst>
                </a:hlinkClick>
              </a:rPr>
              <a:t>➥</a:t>
            </a:r>
            <a:r>
              <a:rPr lang="el-GR" sz="3200" dirty="0">
                <a:solidFill>
                  <a:srgbClr val="002060"/>
                </a:solidFill>
              </a:rPr>
              <a:t> </a:t>
            </a:r>
            <a:r>
              <a:rPr lang="el-GR" sz="3200" u="sng" dirty="0">
                <a:solidFill>
                  <a:srgbClr val="002060"/>
                </a:solidFill>
              </a:rPr>
              <a:t>Στην</a:t>
            </a:r>
            <a:r>
              <a:rPr lang="x-none" sz="3200" u="sng" dirty="0">
                <a:solidFill>
                  <a:srgbClr val="002060"/>
                </a:solidFill>
              </a:rPr>
              <a:t> </a:t>
            </a:r>
            <a:r>
              <a:rPr lang="el-GR" sz="3200" u="sng" dirty="0">
                <a:solidFill>
                  <a:srgbClr val="002060"/>
                </a:solidFill>
              </a:rPr>
              <a:t>Πάφο έχει ξεκινήσει το έργο και</a:t>
            </a:r>
            <a:r>
              <a:rPr lang="x-none" sz="3200" u="sng" dirty="0">
                <a:solidFill>
                  <a:srgbClr val="002060"/>
                </a:solidFill>
              </a:rPr>
              <a:t> </a:t>
            </a:r>
            <a:r>
              <a:rPr lang="el-GR" sz="3200" u="sng" dirty="0">
                <a:solidFill>
                  <a:srgbClr val="002060"/>
                </a:solidFill>
              </a:rPr>
              <a:t>προχωρεί σύμφωνα με</a:t>
            </a:r>
            <a:r>
              <a:rPr lang="x-none" sz="3200" u="sng" dirty="0">
                <a:solidFill>
                  <a:srgbClr val="002060"/>
                </a:solidFill>
              </a:rPr>
              <a:t> τα χρονοδιαγράμματα. </a:t>
            </a:r>
            <a:r>
              <a:rPr lang="el-GR" sz="3200" u="sng" dirty="0">
                <a:solidFill>
                  <a:srgbClr val="002060"/>
                </a:solidFill>
              </a:rPr>
              <a:t>Σ</a:t>
            </a:r>
            <a:r>
              <a:rPr lang="x-none" sz="3200" u="sng" dirty="0" err="1">
                <a:solidFill>
                  <a:srgbClr val="002060"/>
                </a:solidFill>
              </a:rPr>
              <a:t>τη</a:t>
            </a:r>
            <a:r>
              <a:rPr lang="x-none" sz="3200" u="sng" dirty="0">
                <a:solidFill>
                  <a:srgbClr val="002060"/>
                </a:solidFill>
              </a:rPr>
              <a:t> Λεμεσό, </a:t>
            </a:r>
            <a:r>
              <a:rPr lang="el-GR" sz="3200" u="sng" dirty="0">
                <a:solidFill>
                  <a:srgbClr val="002060"/>
                </a:solidFill>
              </a:rPr>
              <a:t>καθορίστηκε ο χώρος</a:t>
            </a:r>
            <a:r>
              <a:rPr lang="en-US" sz="3200" u="sng" dirty="0">
                <a:solidFill>
                  <a:srgbClr val="002060"/>
                </a:solidFill>
              </a:rPr>
              <a:t>.</a:t>
            </a:r>
          </a:p>
          <a:p>
            <a:pPr algn="just"/>
            <a:endParaRPr lang="en-US" sz="3200" dirty="0">
              <a:solidFill>
                <a:srgbClr val="002060"/>
              </a:solidFill>
            </a:endParaRPr>
          </a:p>
          <a:p>
            <a:pPr marL="514350" indent="-514350" algn="just">
              <a:buFont typeface="Wingdings" panose="05000000000000000000" pitchFamily="2" charset="2"/>
              <a:buChar char="Ø"/>
            </a:pPr>
            <a:r>
              <a:rPr lang="x-none" sz="3200" b="1" dirty="0">
                <a:solidFill>
                  <a:srgbClr val="002060"/>
                </a:solidFill>
              </a:rPr>
              <a:t>Κατα</a:t>
            </a:r>
            <a:r>
              <a:rPr lang="el-GR" sz="3200" b="1" dirty="0">
                <a:solidFill>
                  <a:srgbClr val="002060"/>
                </a:solidFill>
              </a:rPr>
              <a:t>σκευή </a:t>
            </a:r>
            <a:r>
              <a:rPr lang="x-none" sz="3200" b="1" dirty="0">
                <a:solidFill>
                  <a:srgbClr val="002060"/>
                </a:solidFill>
              </a:rPr>
              <a:t>νέου Νοσοκομείου Ψυχικής Υγείας και προμήθεια τελευταίας τεχνολογίας βοηθητικού εξοπλισμού</a:t>
            </a:r>
            <a:r>
              <a:rPr lang="el-GR" sz="3200" b="1" dirty="0">
                <a:solidFill>
                  <a:srgbClr val="002060"/>
                </a:solidFill>
              </a:rPr>
              <a:t> (ΟΚΥπΥ)</a:t>
            </a:r>
          </a:p>
          <a:p>
            <a:pPr marL="514350" indent="-514350" algn="just">
              <a:buFont typeface="Wingdings" panose="05000000000000000000" pitchFamily="2" charset="2"/>
              <a:buChar char="Ø"/>
            </a:pPr>
            <a:endParaRPr lang="x-none" sz="3200" dirty="0">
              <a:solidFill>
                <a:srgbClr val="002060"/>
              </a:solidFill>
            </a:endParaRPr>
          </a:p>
          <a:p>
            <a:pPr algn="just"/>
            <a:r>
              <a:rPr lang="x-none" sz="3200" u="sng" dirty="0">
                <a:solidFill>
                  <a:srgbClr val="002060"/>
                </a:solidFill>
                <a:hlinkClick r:id="rId2">
                  <a:extLst>
                    <a:ext uri="{A12FA001-AC4F-418D-AE19-62706E023703}">
                      <ahyp:hlinkClr xmlns:ahyp="http://schemas.microsoft.com/office/drawing/2018/hyperlinkcolor" val="tx"/>
                    </a:ext>
                  </a:extLst>
                </a:hlinkClick>
              </a:rPr>
              <a:t>➥</a:t>
            </a:r>
            <a:r>
              <a:rPr lang="x-none" sz="3200" dirty="0">
                <a:solidFill>
                  <a:srgbClr val="002060"/>
                </a:solidFill>
              </a:rPr>
              <a:t> </a:t>
            </a:r>
            <a:r>
              <a:rPr lang="en-US" sz="3200" u="sng" dirty="0">
                <a:solidFill>
                  <a:srgbClr val="002060"/>
                </a:solidFill>
              </a:rPr>
              <a:t>T</a:t>
            </a:r>
            <a:r>
              <a:rPr lang="el-GR" sz="3200" u="sng" dirty="0">
                <a:solidFill>
                  <a:srgbClr val="002060"/>
                </a:solidFill>
              </a:rPr>
              <a:t>ο έργο προκηρύχθηκε από τα Δημόσια Έργα.</a:t>
            </a:r>
          </a:p>
          <a:p>
            <a:pPr algn="just"/>
            <a:r>
              <a:rPr lang="x-none" sz="3200" b="1" dirty="0">
                <a:solidFill>
                  <a:srgbClr val="002060"/>
                </a:solidFill>
              </a:rPr>
              <a:t> </a:t>
            </a:r>
          </a:p>
          <a:p>
            <a:pPr marL="457200" indent="-457200" algn="just">
              <a:buFont typeface="Wingdings" panose="05000000000000000000" pitchFamily="2" charset="2"/>
              <a:buChar char="Ø"/>
            </a:pPr>
            <a:r>
              <a:rPr lang="x-none" sz="3200" b="1" dirty="0">
                <a:solidFill>
                  <a:srgbClr val="002060"/>
                </a:solidFill>
              </a:rPr>
              <a:t>Δημιουργία Μονάδας Μεταδοτικών Παθήσεων στο Γενικό Νοσοκομείο Λεμεσού</a:t>
            </a:r>
            <a:r>
              <a:rPr lang="en-US" sz="3200" b="1" dirty="0">
                <a:solidFill>
                  <a:srgbClr val="002060"/>
                </a:solidFill>
              </a:rPr>
              <a:t>.</a:t>
            </a:r>
          </a:p>
          <a:p>
            <a:pPr algn="just"/>
            <a:endParaRPr lang="x-none" sz="3200" dirty="0">
              <a:solidFill>
                <a:srgbClr val="002060"/>
              </a:solidFill>
            </a:endParaRPr>
          </a:p>
          <a:p>
            <a:pPr algn="just"/>
            <a:r>
              <a:rPr lang="x-none" sz="3200" u="sng" dirty="0">
                <a:solidFill>
                  <a:srgbClr val="002060"/>
                </a:solidFill>
                <a:hlinkClick r:id="rId2">
                  <a:extLst>
                    <a:ext uri="{A12FA001-AC4F-418D-AE19-62706E023703}">
                      <ahyp:hlinkClr xmlns:ahyp="http://schemas.microsoft.com/office/drawing/2018/hyperlinkcolor" val="tx"/>
                    </a:ext>
                  </a:extLst>
                </a:hlinkClick>
              </a:rPr>
              <a:t>➥</a:t>
            </a:r>
            <a:r>
              <a:rPr lang="x-none" sz="3200" dirty="0">
                <a:solidFill>
                  <a:srgbClr val="002060"/>
                </a:solidFill>
              </a:rPr>
              <a:t> </a:t>
            </a:r>
            <a:r>
              <a:rPr lang="el-GR" sz="3200" u="sng" dirty="0">
                <a:solidFill>
                  <a:srgbClr val="002060"/>
                </a:solidFill>
              </a:rPr>
              <a:t>Συστάθηκε</a:t>
            </a:r>
            <a:r>
              <a:rPr lang="x-none" sz="3200" u="sng" dirty="0">
                <a:solidFill>
                  <a:srgbClr val="002060"/>
                </a:solidFill>
              </a:rPr>
              <a:t> ad</a:t>
            </a:r>
            <a:r>
              <a:rPr lang="en-US" sz="3200" u="sng" dirty="0">
                <a:solidFill>
                  <a:srgbClr val="002060"/>
                </a:solidFill>
              </a:rPr>
              <a:t> </a:t>
            </a:r>
            <a:r>
              <a:rPr lang="x-none" sz="3200" u="sng" dirty="0">
                <a:solidFill>
                  <a:srgbClr val="002060"/>
                </a:solidFill>
              </a:rPr>
              <a:t>hoc </a:t>
            </a:r>
            <a:r>
              <a:rPr lang="el-GR" sz="3200" u="sng" dirty="0">
                <a:solidFill>
                  <a:srgbClr val="002060"/>
                </a:solidFill>
              </a:rPr>
              <a:t>επιτροπή </a:t>
            </a:r>
            <a:r>
              <a:rPr lang="x-none" sz="3200" u="sng" dirty="0">
                <a:solidFill>
                  <a:srgbClr val="002060"/>
                </a:solidFill>
              </a:rPr>
              <a:t>ειδικών και ξεκίνησε τον προσδιορισμό των συγκεκριμένων αναγκών και χώρων που θα καλύπτει η Μονάδα αυτή.</a:t>
            </a:r>
          </a:p>
          <a:p>
            <a:endParaRPr lang="en-US" sz="2800" dirty="0"/>
          </a:p>
          <a:p>
            <a:endParaRPr lang="x-none" sz="2800" dirty="0"/>
          </a:p>
        </p:txBody>
      </p:sp>
      <p:sp>
        <p:nvSpPr>
          <p:cNvPr id="5" name="TextBox 4">
            <a:extLst>
              <a:ext uri="{FF2B5EF4-FFF2-40B4-BE49-F238E27FC236}">
                <a16:creationId xmlns:a16="http://schemas.microsoft.com/office/drawing/2014/main" id="{8806E103-58CB-4471-B657-EDB64C5A1F9E}"/>
              </a:ext>
            </a:extLst>
          </p:cNvPr>
          <p:cNvSpPr txBox="1"/>
          <p:nvPr/>
        </p:nvSpPr>
        <p:spPr>
          <a:xfrm>
            <a:off x="562708" y="773723"/>
            <a:ext cx="15052431" cy="830997"/>
          </a:xfrm>
          <a:prstGeom prst="rect">
            <a:avLst/>
          </a:prstGeom>
          <a:noFill/>
        </p:spPr>
        <p:txBody>
          <a:bodyPr wrap="square" rtlCol="0">
            <a:spAutoFit/>
          </a:bodyPr>
          <a:lstStyle/>
          <a:p>
            <a:r>
              <a:rPr lang="el-GR" sz="4800" b="1" u="sng" dirty="0">
                <a:solidFill>
                  <a:srgbClr val="F4BC2B"/>
                </a:solidFill>
              </a:rPr>
              <a:t>ΣΧΕΔΙΟ ΑΝΑΚΑΜΨΗΣ ΚΑΙ ΑΝΘΕΚΤΙΚΟΤΗΤΑΣ</a:t>
            </a:r>
            <a:endParaRPr lang="x-none" sz="4800" u="sng" dirty="0"/>
          </a:p>
        </p:txBody>
      </p:sp>
      <p:sp>
        <p:nvSpPr>
          <p:cNvPr id="6" name="Square">
            <a:extLst>
              <a:ext uri="{FF2B5EF4-FFF2-40B4-BE49-F238E27FC236}">
                <a16:creationId xmlns:a16="http://schemas.microsoft.com/office/drawing/2014/main" id="{75098251-597F-4838-9995-B3D3099E9DBD}"/>
              </a:ext>
            </a:extLst>
          </p:cNvPr>
          <p:cNvSpPr/>
          <p:nvPr/>
        </p:nvSpPr>
        <p:spPr>
          <a:xfrm>
            <a:off x="16163637" y="-58144"/>
            <a:ext cx="8275029" cy="1429743"/>
          </a:xfrm>
          <a:prstGeom prst="rect">
            <a:avLst/>
          </a:prstGeom>
          <a:solidFill>
            <a:srgbClr val="F4BC2B"/>
          </a:solidFill>
          <a:ln w="12700">
            <a:miter lim="400000"/>
          </a:ln>
        </p:spPr>
        <p:txBody>
          <a:bodyPr lIns="50800" tIns="50800" rIns="50800" bIns="50800" anchor="ctr"/>
          <a:lstStyle/>
          <a:p>
            <a:pPr defTabSz="1130300">
              <a:defRPr sz="3200">
                <a:solidFill>
                  <a:srgbClr val="FFFFFF"/>
                </a:solidFill>
                <a:latin typeface="Graphik"/>
                <a:ea typeface="Graphik"/>
                <a:cs typeface="Graphik"/>
                <a:sym typeface="Graphik"/>
              </a:defRPr>
            </a:pPr>
            <a:endParaRPr sz="3200"/>
          </a:p>
        </p:txBody>
      </p:sp>
      <p:pic>
        <p:nvPicPr>
          <p:cNvPr id="7" name="Picture 6" descr="Kypros to avrio.eps">
            <a:extLst>
              <a:ext uri="{FF2B5EF4-FFF2-40B4-BE49-F238E27FC236}">
                <a16:creationId xmlns:a16="http://schemas.microsoft.com/office/drawing/2014/main" id="{C7287AA0-6503-4D65-8D6A-ADA511591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6658" y="12427717"/>
            <a:ext cx="6332342" cy="1147163"/>
          </a:xfrm>
          <a:prstGeom prst="rect">
            <a:avLst/>
          </a:prstGeom>
        </p:spPr>
      </p:pic>
    </p:spTree>
    <p:extLst>
      <p:ext uri="{BB962C8B-B14F-4D97-AF65-F5344CB8AC3E}">
        <p14:creationId xmlns:p14="http://schemas.microsoft.com/office/powerpoint/2010/main" val="1099090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9F8E34-88EA-463C-AF27-CAEBDF4DE539}"/>
              </a:ext>
            </a:extLst>
          </p:cNvPr>
          <p:cNvSpPr/>
          <p:nvPr/>
        </p:nvSpPr>
        <p:spPr>
          <a:xfrm>
            <a:off x="6664568" y="12922995"/>
            <a:ext cx="17589945" cy="595035"/>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1130300" hangingPunct="0"/>
            <a:endParaRPr lang="en-US" sz="3200" dirty="0">
              <a:solidFill>
                <a:srgbClr val="75D7FF"/>
              </a:solidFill>
              <a:latin typeface="Graphik"/>
              <a:ea typeface="Graphik"/>
              <a:cs typeface="Graphik"/>
              <a:sym typeface="Graphik"/>
            </a:endParaRPr>
          </a:p>
        </p:txBody>
      </p:sp>
      <p:sp>
        <p:nvSpPr>
          <p:cNvPr id="7" name="TextBox 6">
            <a:extLst>
              <a:ext uri="{FF2B5EF4-FFF2-40B4-BE49-F238E27FC236}">
                <a16:creationId xmlns:a16="http://schemas.microsoft.com/office/drawing/2014/main" id="{53AD1BB7-B7DD-426D-8F69-613A0F47ECD7}"/>
              </a:ext>
            </a:extLst>
          </p:cNvPr>
          <p:cNvSpPr txBox="1"/>
          <p:nvPr/>
        </p:nvSpPr>
        <p:spPr>
          <a:xfrm>
            <a:off x="882703" y="1499836"/>
            <a:ext cx="15172051" cy="923330"/>
          </a:xfrm>
          <a:prstGeom prst="rect">
            <a:avLst/>
          </a:prstGeom>
          <a:noFill/>
        </p:spPr>
        <p:txBody>
          <a:bodyPr wrap="square" rtlCol="0">
            <a:spAutoFit/>
          </a:bodyPr>
          <a:lstStyle/>
          <a:p>
            <a:r>
              <a:rPr lang="el-GR" sz="5400" b="1" u="sng" dirty="0">
                <a:solidFill>
                  <a:srgbClr val="F4BC2B"/>
                </a:solidFill>
              </a:rPr>
              <a:t>ΠΡΟΩΘΗΣΗ ΙΑΤΡΙΚΗΣ ΚΑΝΝΑΒΗΣ</a:t>
            </a:r>
            <a:endParaRPr lang="x-none" sz="5400" b="1" u="sng" dirty="0">
              <a:solidFill>
                <a:srgbClr val="F4BC2B"/>
              </a:solidFill>
            </a:endParaRPr>
          </a:p>
        </p:txBody>
      </p:sp>
      <p:sp>
        <p:nvSpPr>
          <p:cNvPr id="8" name="TextBox 7">
            <a:extLst>
              <a:ext uri="{FF2B5EF4-FFF2-40B4-BE49-F238E27FC236}">
                <a16:creationId xmlns:a16="http://schemas.microsoft.com/office/drawing/2014/main" id="{0A6AA2F1-48B8-40D3-9E15-F937CCF63256}"/>
              </a:ext>
            </a:extLst>
          </p:cNvPr>
          <p:cNvSpPr txBox="1"/>
          <p:nvPr/>
        </p:nvSpPr>
        <p:spPr>
          <a:xfrm>
            <a:off x="882702" y="3241098"/>
            <a:ext cx="21994883" cy="6186309"/>
          </a:xfrm>
          <a:prstGeom prst="rect">
            <a:avLst/>
          </a:prstGeom>
          <a:noFill/>
        </p:spPr>
        <p:txBody>
          <a:bodyPr wrap="square" rtlCol="0">
            <a:spAutoFit/>
          </a:bodyPr>
          <a:lstStyle/>
          <a:p>
            <a:pPr marL="457200" indent="-457200" algn="just">
              <a:buFont typeface="Wingdings" panose="05000000000000000000" pitchFamily="2" charset="2"/>
              <a:buChar char="Ø"/>
            </a:pPr>
            <a:r>
              <a:rPr lang="el-GR" sz="3600" dirty="0">
                <a:solidFill>
                  <a:srgbClr val="002060"/>
                </a:solidFill>
              </a:rPr>
              <a:t>Στόχος του Υπουργείου Υγείας είναι να καταστεί δυνατή η αδειοδότηση της παραγωγής φαρμακευτικής κάνναβης στην Κύπρο μέχρι το 2023.</a:t>
            </a:r>
          </a:p>
          <a:p>
            <a:pPr marL="457200" indent="-457200" algn="just">
              <a:buFont typeface="Wingdings" panose="05000000000000000000" pitchFamily="2" charset="2"/>
              <a:buChar char="Ø"/>
            </a:pPr>
            <a:endParaRPr lang="el-GR" sz="3600" dirty="0">
              <a:solidFill>
                <a:srgbClr val="002060"/>
              </a:solidFill>
            </a:endParaRPr>
          </a:p>
          <a:p>
            <a:pPr marL="457200" indent="-457200" algn="just">
              <a:buFont typeface="Wingdings" panose="05000000000000000000" pitchFamily="2" charset="2"/>
              <a:buChar char="Ø"/>
            </a:pPr>
            <a:r>
              <a:rPr lang="el-GR" sz="3600" dirty="0">
                <a:solidFill>
                  <a:srgbClr val="002060"/>
                </a:solidFill>
              </a:rPr>
              <a:t>Βρίσκεται σε εξέλιξη διαδικασία τροποποίησης των κανονισμών, σύμφωνα με υποδείξεις της Νομικής Υπηρεσίας της Δημοκρατίας.</a:t>
            </a:r>
          </a:p>
          <a:p>
            <a:pPr marL="457200" indent="-457200" algn="just">
              <a:buFont typeface="Wingdings" panose="05000000000000000000" pitchFamily="2" charset="2"/>
              <a:buChar char="Ø"/>
            </a:pPr>
            <a:endParaRPr lang="el-GR" sz="3600" dirty="0">
              <a:solidFill>
                <a:srgbClr val="002060"/>
              </a:solidFill>
            </a:endParaRPr>
          </a:p>
          <a:p>
            <a:pPr marL="457200" indent="-457200" algn="just">
              <a:buFont typeface="Wingdings" panose="05000000000000000000" pitchFamily="2" charset="2"/>
              <a:buChar char="Ø"/>
            </a:pPr>
            <a:r>
              <a:rPr lang="el-GR" sz="3600" dirty="0">
                <a:solidFill>
                  <a:srgbClr val="002060"/>
                </a:solidFill>
              </a:rPr>
              <a:t>Το προσχέδιο των αναθεωρημένων σχετικών κανονισμών βρίσκεται στο στάδιο της διαβούλευσης μέχρι το τέλος του έτους.</a:t>
            </a:r>
          </a:p>
          <a:p>
            <a:pPr algn="just"/>
            <a:endParaRPr lang="el-GR" sz="3600" dirty="0">
              <a:solidFill>
                <a:srgbClr val="002060"/>
              </a:solidFill>
            </a:endParaRPr>
          </a:p>
          <a:p>
            <a:pPr marL="457200" indent="-457200" algn="just">
              <a:buFont typeface="Wingdings" panose="05000000000000000000" pitchFamily="2" charset="2"/>
              <a:buChar char="Ø"/>
            </a:pPr>
            <a:r>
              <a:rPr lang="el-GR" sz="3600" dirty="0">
                <a:solidFill>
                  <a:srgbClr val="002060"/>
                </a:solidFill>
              </a:rPr>
              <a:t>Μετά την ολοκλήρωση της διαβούλευσης θα ακολουθήσει νομοτεχνικός έλεγχος και στη συνέχεια θα κατατεθούν οι κανονισμοί στη Βουλή για έγκριση. </a:t>
            </a:r>
          </a:p>
        </p:txBody>
      </p:sp>
      <p:pic>
        <p:nvPicPr>
          <p:cNvPr id="9" name="Picture 8" descr="Kypros to avrio.eps">
            <a:extLst>
              <a:ext uri="{FF2B5EF4-FFF2-40B4-BE49-F238E27FC236}">
                <a16:creationId xmlns:a16="http://schemas.microsoft.com/office/drawing/2014/main" id="{3EAFC19E-DB50-4CBD-B128-6A413F396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66" y="12427717"/>
            <a:ext cx="6332342" cy="1147163"/>
          </a:xfrm>
          <a:prstGeom prst="rect">
            <a:avLst/>
          </a:prstGeom>
        </p:spPr>
      </p:pic>
    </p:spTree>
    <p:extLst>
      <p:ext uri="{BB962C8B-B14F-4D97-AF65-F5344CB8AC3E}">
        <p14:creationId xmlns:p14="http://schemas.microsoft.com/office/powerpoint/2010/main" val="228029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749808" y="2090376"/>
            <a:ext cx="22514638" cy="806201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pPr algn="just"/>
            <a:endParaRPr lang="el-GR" sz="3200" dirty="0"/>
          </a:p>
          <a:p>
            <a:pPr algn="just"/>
            <a:r>
              <a:rPr lang="el-GR" sz="4800" b="1" u="sng" dirty="0">
                <a:solidFill>
                  <a:srgbClr val="F4BC2B"/>
                </a:solidFill>
              </a:rPr>
              <a:t>ΔΑΠΑΝΕΣ ΥΠΟΥΡΓΕΙΟΥ ΥΓΕΙΑΣ</a:t>
            </a:r>
            <a:endParaRPr lang="x-none" sz="4800" b="1" u="sng" dirty="0">
              <a:solidFill>
                <a:srgbClr val="F4BC2B"/>
              </a:solidFill>
            </a:endParaRPr>
          </a:p>
          <a:p>
            <a:pPr algn="just"/>
            <a:r>
              <a:rPr lang="el-GR" sz="3200" dirty="0"/>
              <a:t> </a:t>
            </a:r>
            <a:endParaRPr lang="x-none" sz="3200" dirty="0"/>
          </a:p>
          <a:p>
            <a:pPr marL="457200" indent="-457200" algn="just">
              <a:buFont typeface="Wingdings" panose="05000000000000000000" pitchFamily="2" charset="2"/>
              <a:buChar char="Ø"/>
            </a:pPr>
            <a:r>
              <a:rPr lang="el-GR" sz="3600" dirty="0">
                <a:solidFill>
                  <a:srgbClr val="002060"/>
                </a:solidFill>
                <a:latin typeface="+mn-lt"/>
              </a:rPr>
              <a:t>Για το 2022 αποτελούν το </a:t>
            </a:r>
            <a:r>
              <a:rPr lang="el-GR" sz="3600" b="1" dirty="0">
                <a:solidFill>
                  <a:srgbClr val="002060"/>
                </a:solidFill>
                <a:latin typeface="+mn-lt"/>
              </a:rPr>
              <a:t>14.8%</a:t>
            </a:r>
            <a:r>
              <a:rPr lang="el-GR" sz="3600" dirty="0">
                <a:solidFill>
                  <a:srgbClr val="002060"/>
                </a:solidFill>
                <a:latin typeface="+mn-lt"/>
              </a:rPr>
              <a:t> (2021: 14.2%) του συνόλου του Κρατικού Προϋπολογισμού όπως αυτός κατατέθηκε στη Βουλή των Αντιπροσώπων. Συνυπολογίζοντας τη συνεισφορά του κράτους ως εργοδότη στο ΓΕΣΥ, οι συνολικές δαπάνες υγείας στον κρατικό προϋπολογισμό αποτελούν περίπου το </a:t>
            </a:r>
            <a:r>
              <a:rPr lang="el-GR" sz="3600" b="1" dirty="0">
                <a:solidFill>
                  <a:srgbClr val="002060"/>
                </a:solidFill>
                <a:latin typeface="+mn-lt"/>
              </a:rPr>
              <a:t>5% του ΑΕΠ </a:t>
            </a:r>
            <a:r>
              <a:rPr lang="el-GR" sz="3600" dirty="0">
                <a:solidFill>
                  <a:srgbClr val="002060"/>
                </a:solidFill>
                <a:latin typeface="+mn-lt"/>
              </a:rPr>
              <a:t>(2021:4.94%). </a:t>
            </a:r>
            <a:endParaRPr lang="x-none" sz="3600" dirty="0">
              <a:solidFill>
                <a:srgbClr val="002060"/>
              </a:solidFill>
              <a:latin typeface="+mn-lt"/>
            </a:endParaRPr>
          </a:p>
          <a:p>
            <a:pPr algn="just"/>
            <a:endParaRPr lang="x-none" sz="3600" dirty="0">
              <a:solidFill>
                <a:srgbClr val="002060"/>
              </a:solidFill>
              <a:latin typeface="+mn-lt"/>
            </a:endParaRPr>
          </a:p>
          <a:p>
            <a:pPr marL="457200" indent="-457200" algn="just">
              <a:buFont typeface="Wingdings" panose="05000000000000000000" pitchFamily="2" charset="2"/>
              <a:buChar char="Ø"/>
            </a:pPr>
            <a:r>
              <a:rPr lang="el-GR" sz="3600" dirty="0">
                <a:solidFill>
                  <a:srgbClr val="002060"/>
                </a:solidFill>
                <a:latin typeface="+mn-lt"/>
              </a:rPr>
              <a:t>Οι συνολικές προϋπολογιζόμενες δαπάνες για το έτος </a:t>
            </a:r>
            <a:r>
              <a:rPr lang="el-GR" sz="3600" b="1" dirty="0">
                <a:solidFill>
                  <a:srgbClr val="002060"/>
                </a:solidFill>
                <a:latin typeface="+mn-lt"/>
              </a:rPr>
              <a:t>2022 </a:t>
            </a:r>
            <a:r>
              <a:rPr lang="el-GR" sz="3600" dirty="0">
                <a:solidFill>
                  <a:srgbClr val="002060"/>
                </a:solidFill>
                <a:latin typeface="+mn-lt"/>
              </a:rPr>
              <a:t>ανέρχονται σε </a:t>
            </a:r>
            <a:r>
              <a:rPr lang="el-GR" sz="3600" b="1" dirty="0">
                <a:solidFill>
                  <a:srgbClr val="002060"/>
                </a:solidFill>
                <a:latin typeface="+mn-lt"/>
              </a:rPr>
              <a:t>€1.050 εκ</a:t>
            </a:r>
            <a:r>
              <a:rPr lang="el-GR" sz="3600" dirty="0">
                <a:solidFill>
                  <a:srgbClr val="002060"/>
                </a:solidFill>
                <a:latin typeface="+mn-lt"/>
              </a:rPr>
              <a:t>. σε σύγκριση με </a:t>
            </a:r>
            <a:r>
              <a:rPr lang="el-GR" sz="3600" b="1" dirty="0">
                <a:solidFill>
                  <a:srgbClr val="002060"/>
                </a:solidFill>
                <a:latin typeface="+mn-lt"/>
              </a:rPr>
              <a:t>€1.026 εκ. το 2021</a:t>
            </a:r>
            <a:r>
              <a:rPr lang="el-GR" sz="3600" dirty="0">
                <a:solidFill>
                  <a:srgbClr val="002060"/>
                </a:solidFill>
                <a:latin typeface="+mn-lt"/>
              </a:rPr>
              <a:t>, παρουσιάζοντας αύξηση κατά </a:t>
            </a:r>
            <a:r>
              <a:rPr lang="el-GR" sz="3600" b="1" dirty="0">
                <a:solidFill>
                  <a:srgbClr val="002060"/>
                </a:solidFill>
                <a:latin typeface="+mn-lt"/>
              </a:rPr>
              <a:t>€24 εκ</a:t>
            </a:r>
            <a:r>
              <a:rPr lang="el-GR" sz="3600" dirty="0">
                <a:solidFill>
                  <a:srgbClr val="002060"/>
                </a:solidFill>
                <a:latin typeface="+mn-lt"/>
              </a:rPr>
              <a:t>., ενώ τα προϋπολογιζόμενα έσοδα για το έτος 2022 κυμαίνονται στα ίδια επίπεδα με το 2021 και ανέρχονται σε </a:t>
            </a:r>
            <a:r>
              <a:rPr lang="el-GR" sz="3600" b="1" dirty="0">
                <a:solidFill>
                  <a:srgbClr val="002060"/>
                </a:solidFill>
                <a:latin typeface="+mn-lt"/>
              </a:rPr>
              <a:t>€288.5 εκ</a:t>
            </a:r>
            <a:r>
              <a:rPr lang="el-GR" sz="3600" dirty="0">
                <a:solidFill>
                  <a:srgbClr val="002060"/>
                </a:solidFill>
                <a:latin typeface="+mn-lt"/>
              </a:rPr>
              <a:t>. έναντι </a:t>
            </a:r>
            <a:r>
              <a:rPr lang="el-GR" sz="3600" b="1" dirty="0">
                <a:solidFill>
                  <a:srgbClr val="002060"/>
                </a:solidFill>
                <a:latin typeface="+mn-lt"/>
              </a:rPr>
              <a:t>€287 εκ</a:t>
            </a:r>
            <a:r>
              <a:rPr lang="el-GR" sz="3600" dirty="0">
                <a:solidFill>
                  <a:srgbClr val="002060"/>
                </a:solidFill>
                <a:latin typeface="+mn-lt"/>
              </a:rPr>
              <a:t>. του 2021.</a:t>
            </a:r>
          </a:p>
          <a:p>
            <a:pPr algn="just"/>
            <a:endParaRPr lang="x-none" sz="3600" dirty="0">
              <a:solidFill>
                <a:srgbClr val="002060"/>
              </a:solidFill>
              <a:latin typeface="+mn-lt"/>
            </a:endParaRPr>
          </a:p>
          <a:p>
            <a:pPr marL="457200" indent="-457200" algn="just">
              <a:buFont typeface="Wingdings" panose="05000000000000000000" pitchFamily="2" charset="2"/>
              <a:buChar char="Ø"/>
            </a:pPr>
            <a:r>
              <a:rPr lang="el-GR" sz="3600" dirty="0">
                <a:solidFill>
                  <a:srgbClr val="002060"/>
                </a:solidFill>
                <a:latin typeface="+mn-lt"/>
              </a:rPr>
              <a:t>Το μεγαλύτερο έσοδο αποτελεί η Αντιμισθία του αποσπασμένου προσωπικού στον ΟΚΥπΥ το οποίο ανέρχεται σε </a:t>
            </a:r>
            <a:r>
              <a:rPr lang="el-GR" sz="3600" b="1" dirty="0">
                <a:solidFill>
                  <a:srgbClr val="002060"/>
                </a:solidFill>
                <a:latin typeface="+mn-lt"/>
              </a:rPr>
              <a:t>€265.7 εκ.</a:t>
            </a:r>
            <a:endParaRPr lang="x-none" sz="3600" b="1" dirty="0">
              <a:solidFill>
                <a:srgbClr val="002060"/>
              </a:solidFill>
              <a:latin typeface="+mn-lt"/>
            </a:endParaRPr>
          </a:p>
        </p:txBody>
      </p:sp>
      <p:sp>
        <p:nvSpPr>
          <p:cNvPr id="21" name="Square"/>
          <p:cNvSpPr/>
          <p:nvPr/>
        </p:nvSpPr>
        <p:spPr>
          <a:xfrm>
            <a:off x="16163637" y="2"/>
            <a:ext cx="8275029" cy="1429743"/>
          </a:xfrm>
          <a:prstGeom prst="rect">
            <a:avLst/>
          </a:prstGeom>
          <a:solidFill>
            <a:srgbClr val="F4BC2B"/>
          </a:solidFill>
          <a:ln w="12700">
            <a:miter lim="400000"/>
          </a:ln>
        </p:spPr>
        <p:txBody>
          <a:bodyPr lIns="50800" tIns="50800" rIns="50800" bIns="50800" anchor="ctr"/>
          <a:lstStyle/>
          <a:p>
            <a:pPr defTabSz="1130300">
              <a:defRPr sz="3200">
                <a:solidFill>
                  <a:srgbClr val="FFFFFF"/>
                </a:solidFill>
                <a:latin typeface="Graphik"/>
                <a:ea typeface="Graphik"/>
                <a:cs typeface="Graphik"/>
                <a:sym typeface="Graphik"/>
              </a:defRPr>
            </a:pPr>
            <a:endParaRPr sz="3200"/>
          </a:p>
        </p:txBody>
      </p:sp>
      <p:sp>
        <p:nvSpPr>
          <p:cNvPr id="23" name="Rectangle 22"/>
          <p:cNvSpPr/>
          <p:nvPr/>
        </p:nvSpPr>
        <p:spPr>
          <a:xfrm>
            <a:off x="6511636" y="12651375"/>
            <a:ext cx="18288001" cy="595035"/>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1130300" hangingPunct="0"/>
            <a:endParaRPr lang="en-US" sz="3200" dirty="0">
              <a:solidFill>
                <a:srgbClr val="75D7FF"/>
              </a:solidFill>
              <a:latin typeface="Graphik"/>
              <a:ea typeface="Graphik"/>
              <a:cs typeface="Graphik"/>
              <a:sym typeface="Graphik"/>
            </a:endParaRPr>
          </a:p>
        </p:txBody>
      </p:sp>
      <p:pic>
        <p:nvPicPr>
          <p:cNvPr id="7" name="Picture 6" descr="Kypros to avrio.eps">
            <a:extLst>
              <a:ext uri="{FF2B5EF4-FFF2-40B4-BE49-F238E27FC236}">
                <a16:creationId xmlns:a16="http://schemas.microsoft.com/office/drawing/2014/main" id="{D033798A-4182-48A3-A93A-24CFF52C6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66" y="12427717"/>
            <a:ext cx="6332342" cy="1147163"/>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Ό,τι οραματιζεσαι για το μέλλον"/>
          <p:cNvSpPr txBox="1"/>
          <p:nvPr/>
        </p:nvSpPr>
        <p:spPr>
          <a:xfrm>
            <a:off x="-1" y="6083902"/>
            <a:ext cx="24384001" cy="148758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defRPr sz="9000">
                <a:solidFill>
                  <a:srgbClr val="4B6EAF"/>
                </a:solidFill>
                <a:latin typeface="Gotham Greek Book"/>
                <a:ea typeface="Gotham Greek Book"/>
                <a:cs typeface="Gotham Greek Book"/>
                <a:sym typeface="Gotham Greek Book"/>
              </a:defRPr>
            </a:pPr>
            <a:endParaRPr sz="9000" dirty="0">
              <a:solidFill>
                <a:schemeClr val="accent2">
                  <a:lumMod val="60000"/>
                  <a:lumOff val="40000"/>
                </a:schemeClr>
              </a:solidFill>
              <a:latin typeface="Arial"/>
              <a:cs typeface="Arial"/>
            </a:endParaRPr>
          </a:p>
        </p:txBody>
      </p:sp>
      <p:pic>
        <p:nvPicPr>
          <p:cNvPr id="4" name="Picture 3">
            <a:extLst>
              <a:ext uri="{FF2B5EF4-FFF2-40B4-BE49-F238E27FC236}">
                <a16:creationId xmlns:a16="http://schemas.microsoft.com/office/drawing/2014/main" id="{18B2F091-84BF-441B-A7BC-C37AC0756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8968" y="3581933"/>
            <a:ext cx="7080571" cy="5003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Kypros to avrio.eps">
            <a:extLst>
              <a:ext uri="{FF2B5EF4-FFF2-40B4-BE49-F238E27FC236}">
                <a16:creationId xmlns:a16="http://schemas.microsoft.com/office/drawing/2014/main" id="{061A336C-FCF8-4D9B-92D7-68DBCAD3B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6" y="12427717"/>
            <a:ext cx="6332342" cy="1147163"/>
          </a:xfrm>
          <a:prstGeom prst="rect">
            <a:avLst/>
          </a:prstGeom>
        </p:spPr>
      </p:pic>
    </p:spTree>
    <p:extLst>
      <p:ext uri="{BB962C8B-B14F-4D97-AF65-F5344CB8AC3E}">
        <p14:creationId xmlns:p14="http://schemas.microsoft.com/office/powerpoint/2010/main" val="6907102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Ό,τι προγραμματίζεις…"/>
          <p:cNvSpPr txBox="1"/>
          <p:nvPr/>
        </p:nvSpPr>
        <p:spPr>
          <a:xfrm>
            <a:off x="1565413" y="1214408"/>
            <a:ext cx="19526686" cy="145680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9000">
                <a:solidFill>
                  <a:srgbClr val="FFFFFF"/>
                </a:solidFill>
                <a:latin typeface="Gotham Greek Book"/>
                <a:ea typeface="Gotham Greek Book"/>
                <a:cs typeface="Gotham Greek Book"/>
                <a:sym typeface="Gotham Greek Book"/>
              </a:defRPr>
            </a:pPr>
            <a:r>
              <a:rPr lang="el-GR" sz="8800" b="1" dirty="0">
                <a:solidFill>
                  <a:srgbClr val="F4BC2B"/>
                </a:solidFill>
                <a:latin typeface="Arial"/>
                <a:cs typeface="Arial"/>
                <a:sym typeface="Gotham Greek Black"/>
              </a:rPr>
              <a:t>Αποστολή</a:t>
            </a:r>
            <a:endParaRPr sz="8800" b="1" dirty="0">
              <a:solidFill>
                <a:srgbClr val="F4BC2B"/>
              </a:solidFill>
              <a:latin typeface="Arial"/>
              <a:cs typeface="Arial"/>
            </a:endParaRPr>
          </a:p>
        </p:txBody>
      </p:sp>
      <p:sp>
        <p:nvSpPr>
          <p:cNvPr id="2" name="Rectangle 1"/>
          <p:cNvSpPr/>
          <p:nvPr/>
        </p:nvSpPr>
        <p:spPr>
          <a:xfrm>
            <a:off x="6511636" y="13089298"/>
            <a:ext cx="17872364" cy="595035"/>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1130300" hangingPunct="0"/>
            <a:endParaRPr lang="en-US" sz="3200" dirty="0">
              <a:solidFill>
                <a:srgbClr val="75D7FF"/>
              </a:solidFill>
              <a:latin typeface="Graphik"/>
              <a:ea typeface="Graphik"/>
              <a:cs typeface="Graphik"/>
              <a:sym typeface="Graphik"/>
            </a:endParaRPr>
          </a:p>
        </p:txBody>
      </p:sp>
      <p:sp>
        <p:nvSpPr>
          <p:cNvPr id="19" name="Title 18">
            <a:extLst>
              <a:ext uri="{FF2B5EF4-FFF2-40B4-BE49-F238E27FC236}">
                <a16:creationId xmlns:a16="http://schemas.microsoft.com/office/drawing/2014/main" id="{9344E4E9-012C-43F5-9FE0-F7A589CEDCCD}"/>
              </a:ext>
            </a:extLst>
          </p:cNvPr>
          <p:cNvSpPr>
            <a:spLocks noGrp="1"/>
          </p:cNvSpPr>
          <p:nvPr>
            <p:ph type="title"/>
          </p:nvPr>
        </p:nvSpPr>
        <p:spPr>
          <a:xfrm>
            <a:off x="1368424" y="6078071"/>
            <a:ext cx="21814304" cy="5910728"/>
          </a:xfrm>
        </p:spPr>
        <p:txBody>
          <a:bodyPr>
            <a:normAutofit/>
          </a:bodyPr>
          <a:lstStyle/>
          <a:p>
            <a:br>
              <a:rPr lang="x-none" dirty="0"/>
            </a:br>
            <a:r>
              <a:rPr lang="el-GR" dirty="0"/>
              <a:t> </a:t>
            </a:r>
            <a:br>
              <a:rPr lang="x-none" dirty="0"/>
            </a:br>
            <a:endParaRPr lang="x-none" dirty="0"/>
          </a:p>
        </p:txBody>
      </p:sp>
      <p:sp>
        <p:nvSpPr>
          <p:cNvPr id="20" name="Content Placeholder 19">
            <a:extLst>
              <a:ext uri="{FF2B5EF4-FFF2-40B4-BE49-F238E27FC236}">
                <a16:creationId xmlns:a16="http://schemas.microsoft.com/office/drawing/2014/main" id="{1FDA9770-E121-4870-AC63-62C4B1AEF3AC}"/>
              </a:ext>
            </a:extLst>
          </p:cNvPr>
          <p:cNvSpPr>
            <a:spLocks noGrp="1"/>
          </p:cNvSpPr>
          <p:nvPr>
            <p:ph idx="1"/>
          </p:nvPr>
        </p:nvSpPr>
        <p:spPr>
          <a:xfrm>
            <a:off x="1147199" y="1976586"/>
            <a:ext cx="21814305" cy="4975411"/>
          </a:xfrm>
        </p:spPr>
        <p:txBody>
          <a:bodyPr>
            <a:normAutofit/>
          </a:bodyPr>
          <a:lstStyle/>
          <a:p>
            <a:pPr marL="0" indent="0">
              <a:buNone/>
            </a:pPr>
            <a:endParaRPr lang="el-GR" sz="4400" dirty="0"/>
          </a:p>
          <a:p>
            <a:r>
              <a:rPr lang="el-GR" sz="4400" dirty="0">
                <a:solidFill>
                  <a:srgbClr val="002060"/>
                </a:solidFill>
              </a:rPr>
              <a:t>Είναι η διασφάλιση ενός συστήματος υγείας της χώρας το οποίο να είναι ανθρωποκεντρικό, να δίνει έμφαση στην πρόληψη και να στοχεύει στην ενίσχυση της κοινωνικής προσφοράς</a:t>
            </a:r>
            <a:r>
              <a:rPr lang="en-US" sz="4400" dirty="0">
                <a:solidFill>
                  <a:srgbClr val="002060"/>
                </a:solidFill>
              </a:rPr>
              <a:t>,</a:t>
            </a:r>
            <a:r>
              <a:rPr lang="el-GR" sz="4400" dirty="0">
                <a:solidFill>
                  <a:srgbClr val="002060"/>
                </a:solidFill>
              </a:rPr>
              <a:t> μέσα από τη συνεχή αναβάθμιση των παρεχόμενων υπηρεσιών με επαγγελματισμό και σεβασμό, ισότιμα προς όλους τους πολίτες. </a:t>
            </a:r>
            <a:endParaRPr lang="x-none" sz="4400" dirty="0">
              <a:solidFill>
                <a:srgbClr val="002060"/>
              </a:solidFill>
            </a:endParaRPr>
          </a:p>
        </p:txBody>
      </p:sp>
      <p:sp>
        <p:nvSpPr>
          <p:cNvPr id="22" name="TextBox 21">
            <a:extLst>
              <a:ext uri="{FF2B5EF4-FFF2-40B4-BE49-F238E27FC236}">
                <a16:creationId xmlns:a16="http://schemas.microsoft.com/office/drawing/2014/main" id="{6D043BA5-FABA-41C3-AC4F-C2094EE56205}"/>
              </a:ext>
            </a:extLst>
          </p:cNvPr>
          <p:cNvSpPr txBox="1"/>
          <p:nvPr/>
        </p:nvSpPr>
        <p:spPr>
          <a:xfrm>
            <a:off x="1314352" y="5842080"/>
            <a:ext cx="21647152" cy="6247864"/>
          </a:xfrm>
          <a:prstGeom prst="rect">
            <a:avLst/>
          </a:prstGeom>
          <a:noFill/>
        </p:spPr>
        <p:txBody>
          <a:bodyPr wrap="square" rtlCol="0">
            <a:spAutoFit/>
          </a:bodyPr>
          <a:lstStyle/>
          <a:p>
            <a:r>
              <a:rPr lang="el-GR" sz="8000" b="1" dirty="0">
                <a:solidFill>
                  <a:srgbClr val="F4BC2B"/>
                </a:solidFill>
              </a:rPr>
              <a:t>Στρατηγικό Σχέδιο για την τριετία 2022-2024 </a:t>
            </a:r>
          </a:p>
          <a:p>
            <a:endParaRPr lang="el-GR" sz="4000" dirty="0"/>
          </a:p>
          <a:p>
            <a:pPr marL="571500" indent="-571500">
              <a:buFont typeface="Wingdings" panose="05000000000000000000" pitchFamily="2" charset="2"/>
              <a:buChar char="Ø"/>
            </a:pPr>
            <a:r>
              <a:rPr lang="el-GR" sz="4000" dirty="0">
                <a:solidFill>
                  <a:srgbClr val="002060"/>
                </a:solidFill>
              </a:rPr>
              <a:t>Αναδιάρθρωση του Συστήματος Υγείας της Κύπρου</a:t>
            </a:r>
            <a:endParaRPr lang="x-none" sz="4000" dirty="0">
              <a:solidFill>
                <a:srgbClr val="002060"/>
              </a:solidFill>
            </a:endParaRPr>
          </a:p>
          <a:p>
            <a:pPr marL="571500" lvl="0" indent="-571500">
              <a:buFont typeface="Wingdings" panose="05000000000000000000" pitchFamily="2" charset="2"/>
              <a:buChar char="Ø"/>
            </a:pPr>
            <a:r>
              <a:rPr lang="el-GR" sz="4000" dirty="0">
                <a:solidFill>
                  <a:srgbClr val="002060"/>
                </a:solidFill>
              </a:rPr>
              <a:t>Ενίσχυση και Αναβάθμιση της Ηλεκτρονικής Υγείας (</a:t>
            </a:r>
            <a:r>
              <a:rPr lang="en-US" sz="4000" dirty="0">
                <a:solidFill>
                  <a:srgbClr val="002060"/>
                </a:solidFill>
              </a:rPr>
              <a:t>e</a:t>
            </a:r>
            <a:r>
              <a:rPr lang="el-GR" sz="4000" dirty="0">
                <a:solidFill>
                  <a:srgbClr val="002060"/>
                </a:solidFill>
              </a:rPr>
              <a:t>-</a:t>
            </a:r>
            <a:r>
              <a:rPr lang="en-US" sz="4000" dirty="0">
                <a:solidFill>
                  <a:srgbClr val="002060"/>
                </a:solidFill>
              </a:rPr>
              <a:t>Health</a:t>
            </a:r>
            <a:r>
              <a:rPr lang="el-GR" sz="4000" dirty="0">
                <a:solidFill>
                  <a:srgbClr val="002060"/>
                </a:solidFill>
              </a:rPr>
              <a:t>)</a:t>
            </a:r>
            <a:endParaRPr lang="x-none" sz="4000" dirty="0">
              <a:solidFill>
                <a:srgbClr val="002060"/>
              </a:solidFill>
            </a:endParaRPr>
          </a:p>
          <a:p>
            <a:pPr marL="571500" lvl="0" indent="-571500">
              <a:buFont typeface="Wingdings" panose="05000000000000000000" pitchFamily="2" charset="2"/>
              <a:buChar char="Ø"/>
            </a:pPr>
            <a:r>
              <a:rPr lang="el-GR" sz="4000" dirty="0">
                <a:solidFill>
                  <a:srgbClr val="002060"/>
                </a:solidFill>
              </a:rPr>
              <a:t>Ενίσχυση της ενεργούς και αποτελεσματικής παρουσίας στο ευρωπαϊκό και διεθνές γίγνεσθαι</a:t>
            </a:r>
            <a:endParaRPr lang="x-none" sz="4000" dirty="0">
              <a:solidFill>
                <a:srgbClr val="002060"/>
              </a:solidFill>
            </a:endParaRPr>
          </a:p>
          <a:p>
            <a:pPr marL="571500" lvl="0" indent="-571500">
              <a:buFont typeface="Wingdings" panose="05000000000000000000" pitchFamily="2" charset="2"/>
              <a:buChar char="Ø"/>
            </a:pPr>
            <a:r>
              <a:rPr lang="el-GR" sz="4000" dirty="0">
                <a:solidFill>
                  <a:srgbClr val="002060"/>
                </a:solidFill>
              </a:rPr>
              <a:t>Προώθηση της προαγωγής της Υγείας και πρόληψης των ασθενειών</a:t>
            </a:r>
          </a:p>
          <a:p>
            <a:pPr marL="571500" lvl="0" indent="-571500">
              <a:buFont typeface="Wingdings" panose="05000000000000000000" pitchFamily="2" charset="2"/>
              <a:buChar char="Ø"/>
            </a:pPr>
            <a:r>
              <a:rPr lang="el-GR" sz="4000" dirty="0">
                <a:solidFill>
                  <a:srgbClr val="002060"/>
                </a:solidFill>
              </a:rPr>
              <a:t>Ανάπτυξη δραστηριοτήτων Έρευνας, Τεχνολογικής Ανάπτυξης και Καινοτομίας</a:t>
            </a:r>
            <a:endParaRPr lang="en-US" sz="4000" dirty="0">
              <a:solidFill>
                <a:srgbClr val="002060"/>
              </a:solidFill>
            </a:endParaRPr>
          </a:p>
          <a:p>
            <a:pPr marL="571500" lvl="0" indent="-571500">
              <a:buFont typeface="Wingdings" panose="05000000000000000000" pitchFamily="2" charset="2"/>
              <a:buChar char="Ø"/>
            </a:pPr>
            <a:r>
              <a:rPr lang="el-GR" sz="4000" dirty="0">
                <a:solidFill>
                  <a:srgbClr val="002060"/>
                </a:solidFill>
              </a:rPr>
              <a:t>Προώθηση Ιατρικής Κάνναβης</a:t>
            </a:r>
            <a:endParaRPr lang="x-none" sz="4000" dirty="0">
              <a:solidFill>
                <a:srgbClr val="002060"/>
              </a:solidFill>
            </a:endParaRPr>
          </a:p>
          <a:p>
            <a:r>
              <a:rPr lang="el-GR" sz="4000" dirty="0">
                <a:solidFill>
                  <a:srgbClr val="002060"/>
                </a:solidFill>
              </a:rPr>
              <a:t> </a:t>
            </a:r>
            <a:endParaRPr lang="x-none" sz="4000" dirty="0">
              <a:solidFill>
                <a:srgbClr val="002060"/>
              </a:solidFill>
            </a:endParaRPr>
          </a:p>
        </p:txBody>
      </p:sp>
      <p:pic>
        <p:nvPicPr>
          <p:cNvPr id="9" name="Picture 8" descr="Kypros to avrio.eps">
            <a:extLst>
              <a:ext uri="{FF2B5EF4-FFF2-40B4-BE49-F238E27FC236}">
                <a16:creationId xmlns:a16="http://schemas.microsoft.com/office/drawing/2014/main" id="{36C2A6D8-6057-4873-825D-75F033A9F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66" y="12427717"/>
            <a:ext cx="6332342" cy="114716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Headline here"/>
          <p:cNvSpPr txBox="1"/>
          <p:nvPr/>
        </p:nvSpPr>
        <p:spPr>
          <a:xfrm>
            <a:off x="1794934" y="1358658"/>
            <a:ext cx="20527184"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6000" b="1">
                <a:solidFill>
                  <a:srgbClr val="FFFFFF"/>
                </a:solidFill>
                <a:latin typeface="Gotham Greek Book"/>
                <a:ea typeface="Gotham Greek Book"/>
                <a:cs typeface="Gotham Greek Book"/>
                <a:sym typeface="Gotham Greek Book"/>
              </a:defRPr>
            </a:lvl1pPr>
          </a:lstStyle>
          <a:p>
            <a:r>
              <a:rPr lang="el-GR" sz="7200" dirty="0">
                <a:solidFill>
                  <a:srgbClr val="F4BC2B"/>
                </a:solidFill>
                <a:latin typeface="Arial"/>
                <a:cs typeface="Arial"/>
              </a:rPr>
              <a:t>Πανδημία Κορωνοϊού – Δράσεις Υπουργείου</a:t>
            </a:r>
            <a:endParaRPr sz="7200" dirty="0">
              <a:solidFill>
                <a:srgbClr val="F4BC2B"/>
              </a:solidFill>
              <a:latin typeface="Arial"/>
              <a:cs typeface="Arial"/>
            </a:endParaRPr>
          </a:p>
        </p:txBody>
      </p:sp>
      <p:sp>
        <p:nvSpPr>
          <p:cNvPr id="180"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1828800" y="5105775"/>
            <a:ext cx="8671777" cy="5241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endParaRPr dirty="0">
              <a:solidFill>
                <a:schemeClr val="bg1"/>
              </a:solidFill>
              <a:latin typeface="Arial"/>
              <a:cs typeface="Arial"/>
            </a:endParaRPr>
          </a:p>
        </p:txBody>
      </p:sp>
      <p:sp>
        <p:nvSpPr>
          <p:cNvPr id="10" name="Rectangle 9"/>
          <p:cNvSpPr/>
          <p:nvPr/>
        </p:nvSpPr>
        <p:spPr>
          <a:xfrm>
            <a:off x="6511636" y="12651375"/>
            <a:ext cx="18288001" cy="595035"/>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1130300" hangingPunct="0"/>
            <a:endParaRPr lang="en-US" sz="3200">
              <a:solidFill>
                <a:srgbClr val="75D7FF"/>
              </a:solidFill>
              <a:latin typeface="Graphik"/>
              <a:ea typeface="Graphik"/>
              <a:cs typeface="Graphik"/>
              <a:sym typeface="Graphik"/>
            </a:endParaRPr>
          </a:p>
        </p:txBody>
      </p:sp>
      <p:pic>
        <p:nvPicPr>
          <p:cNvPr id="12" name="Picture Placeholder 11">
            <a:extLst>
              <a:ext uri="{FF2B5EF4-FFF2-40B4-BE49-F238E27FC236}">
                <a16:creationId xmlns:a16="http://schemas.microsoft.com/office/drawing/2014/main" id="{28485083-916B-4C4E-8AB3-1B97EC316A8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8469" r="28469"/>
          <a:stretch>
            <a:fillRect/>
          </a:stretch>
        </p:blipFill>
        <p:spPr>
          <a:xfrm>
            <a:off x="1794934" y="2815431"/>
            <a:ext cx="7133213" cy="8788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a:extLst>
              <a:ext uri="{FF2B5EF4-FFF2-40B4-BE49-F238E27FC236}">
                <a16:creationId xmlns:a16="http://schemas.microsoft.com/office/drawing/2014/main" id="{A113E353-DAC7-4164-AA62-C3BB2D2FFFDA}"/>
              </a:ext>
            </a:extLst>
          </p:cNvPr>
          <p:cNvSpPr>
            <a:spLocks noGrp="1"/>
          </p:cNvSpPr>
          <p:nvPr>
            <p:ph type="body" sz="half" idx="2"/>
          </p:nvPr>
        </p:nvSpPr>
        <p:spPr>
          <a:xfrm>
            <a:off x="9445624" y="3031066"/>
            <a:ext cx="12042776" cy="9620309"/>
          </a:xfrm>
        </p:spPr>
        <p:txBody>
          <a:bodyPr>
            <a:normAutofit lnSpcReduction="10000"/>
          </a:bodyPr>
          <a:lstStyle/>
          <a:p>
            <a:pPr marL="571500" indent="-571500" algn="just">
              <a:buFont typeface="Wingdings" panose="05000000000000000000" pitchFamily="2" charset="2"/>
              <a:buChar char="Ø"/>
            </a:pPr>
            <a:r>
              <a:rPr lang="el-GR" sz="3700" dirty="0">
                <a:solidFill>
                  <a:srgbClr val="002060"/>
                </a:solidFill>
                <a:cs typeface="Arial" panose="020B0604020202020204" pitchFamily="34" charset="0"/>
              </a:rPr>
              <a:t>Συνεχίζουμε τις ατέρμονες προσπάθειες μας ως Υπουργείο Υγείας με στόχο την προστασία της δημόσιας υγείας</a:t>
            </a:r>
            <a:r>
              <a:rPr lang="en-US" sz="3700" dirty="0">
                <a:solidFill>
                  <a:srgbClr val="002060"/>
                </a:solidFill>
                <a:cs typeface="Arial" panose="020B0604020202020204" pitchFamily="34" charset="0"/>
              </a:rPr>
              <a:t>,</a:t>
            </a:r>
            <a:r>
              <a:rPr lang="el-GR" sz="3700" dirty="0">
                <a:solidFill>
                  <a:srgbClr val="002060"/>
                </a:solidFill>
                <a:cs typeface="Arial" panose="020B0604020202020204" pitchFamily="34" charset="0"/>
              </a:rPr>
              <a:t> με τις λιγότερες δυνατές απώλειες και με τρόπους που να επιτρέπουν στην κοινωνία και στην οικονομία να λειτουργούν όσο το δυνατόν πιο κανονικά</a:t>
            </a:r>
            <a:r>
              <a:rPr lang="el-GR" sz="3700" dirty="0">
                <a:solidFill>
                  <a:srgbClr val="002060"/>
                </a:solidFill>
              </a:rPr>
              <a:t>.</a:t>
            </a:r>
            <a:endParaRPr lang="en-US" sz="3700" dirty="0">
              <a:solidFill>
                <a:srgbClr val="002060"/>
              </a:solidFill>
            </a:endParaRPr>
          </a:p>
          <a:p>
            <a:pPr algn="just"/>
            <a:endParaRPr lang="el-GR" sz="3700" dirty="0">
              <a:solidFill>
                <a:srgbClr val="002060"/>
              </a:solidFill>
            </a:endParaRPr>
          </a:p>
          <a:p>
            <a:pPr marL="571500" indent="-571500" algn="just">
              <a:buFont typeface="Wingdings" panose="05000000000000000000" pitchFamily="2" charset="2"/>
              <a:buChar char="Ø"/>
            </a:pPr>
            <a:r>
              <a:rPr lang="el-GR" sz="3700" dirty="0">
                <a:solidFill>
                  <a:srgbClr val="002060"/>
                </a:solidFill>
                <a:cs typeface="Arial" panose="020B0604020202020204" pitchFamily="34" charset="0"/>
              </a:rPr>
              <a:t>Η πανδημία του κορωνοιού COVID-19 και το κόστος που συνεχίζει να επωμίζεται το κράτος</a:t>
            </a:r>
            <a:r>
              <a:rPr lang="en-US" sz="3700" dirty="0">
                <a:solidFill>
                  <a:srgbClr val="002060"/>
                </a:solidFill>
                <a:cs typeface="Arial" panose="020B0604020202020204" pitchFamily="34" charset="0"/>
              </a:rPr>
              <a:t>,</a:t>
            </a:r>
            <a:r>
              <a:rPr lang="el-GR" sz="3700" dirty="0">
                <a:solidFill>
                  <a:srgbClr val="002060"/>
                </a:solidFill>
                <a:cs typeface="Arial" panose="020B0604020202020204" pitchFamily="34" charset="0"/>
              </a:rPr>
              <a:t> για την αντιμετώπιση των επιπτώσεων και τον περιορισμό της πανδημίας</a:t>
            </a:r>
            <a:r>
              <a:rPr lang="en-US" sz="3700" dirty="0">
                <a:solidFill>
                  <a:srgbClr val="002060"/>
                </a:solidFill>
                <a:cs typeface="Arial" panose="020B0604020202020204" pitchFamily="34" charset="0"/>
              </a:rPr>
              <a:t>, </a:t>
            </a:r>
            <a:r>
              <a:rPr lang="el-GR" sz="3700" dirty="0">
                <a:solidFill>
                  <a:srgbClr val="F4BC2B"/>
                </a:solidFill>
                <a:cs typeface="Arial" panose="020B0604020202020204" pitchFamily="34" charset="0"/>
              </a:rPr>
              <a:t>μέχρι τις 30 Οκτωβρίου ανήλθε στα €</a:t>
            </a:r>
            <a:r>
              <a:rPr lang="en-US" sz="3700" dirty="0">
                <a:solidFill>
                  <a:srgbClr val="F4BC2B"/>
                </a:solidFill>
                <a:cs typeface="Arial" panose="020B0604020202020204" pitchFamily="34" charset="0"/>
              </a:rPr>
              <a:t>125</a:t>
            </a:r>
            <a:r>
              <a:rPr lang="el-GR" sz="3700" dirty="0">
                <a:solidFill>
                  <a:srgbClr val="F4BC2B"/>
                </a:solidFill>
                <a:cs typeface="Arial" panose="020B0604020202020204" pitchFamily="34" charset="0"/>
              </a:rPr>
              <a:t> εκ. ποσό το οποίο ήταν πέραν του </a:t>
            </a:r>
            <a:r>
              <a:rPr lang="el-GR" sz="3700" dirty="0" err="1">
                <a:solidFill>
                  <a:srgbClr val="F4BC2B"/>
                </a:solidFill>
                <a:cs typeface="Arial" panose="020B0604020202020204" pitchFamily="34" charset="0"/>
              </a:rPr>
              <a:t>εγκριθέντος</a:t>
            </a:r>
            <a:r>
              <a:rPr lang="el-GR" sz="3700" dirty="0">
                <a:solidFill>
                  <a:srgbClr val="F4BC2B"/>
                </a:solidFill>
                <a:cs typeface="Arial" panose="020B0604020202020204" pitchFamily="34" charset="0"/>
              </a:rPr>
              <a:t> προϋπολογισμού του Υπουργείου. </a:t>
            </a:r>
          </a:p>
          <a:p>
            <a:pPr algn="just"/>
            <a:endParaRPr lang="el-GR" sz="3700" dirty="0">
              <a:cs typeface="Arial" panose="020B0604020202020204" pitchFamily="34" charset="0"/>
            </a:endParaRPr>
          </a:p>
          <a:p>
            <a:pPr marL="571500" indent="-571500" algn="just">
              <a:buFont typeface="Wingdings" panose="05000000000000000000" pitchFamily="2" charset="2"/>
              <a:buChar char="Ø"/>
            </a:pPr>
            <a:r>
              <a:rPr lang="el-GR" sz="3700" dirty="0">
                <a:solidFill>
                  <a:srgbClr val="002060"/>
                </a:solidFill>
                <a:cs typeface="Arial" panose="020B0604020202020204" pitchFamily="34" charset="0"/>
              </a:rPr>
              <a:t>Από τον Ιανουάριο του 2021, το Υπουργείο Υγείας προώθησε τη λειτουργία εμβολιαστικών κέντρων </a:t>
            </a:r>
            <a:r>
              <a:rPr lang="el-GR" sz="3700" dirty="0" err="1">
                <a:solidFill>
                  <a:srgbClr val="002060"/>
                </a:solidFill>
                <a:cs typeface="Arial" panose="020B0604020202020204" pitchFamily="34" charset="0"/>
              </a:rPr>
              <a:t>παγκύπρια</a:t>
            </a:r>
            <a:r>
              <a:rPr lang="el-GR" sz="3700" dirty="0">
                <a:solidFill>
                  <a:srgbClr val="002060"/>
                </a:solidFill>
                <a:cs typeface="Arial" panose="020B0604020202020204" pitchFamily="34" charset="0"/>
              </a:rPr>
              <a:t>.</a:t>
            </a:r>
          </a:p>
          <a:p>
            <a:pPr marL="571500" indent="-571500" algn="just">
              <a:buFont typeface="Wingdings" panose="05000000000000000000" pitchFamily="2" charset="2"/>
              <a:buChar char="Ø"/>
            </a:pPr>
            <a:r>
              <a:rPr lang="el-GR" dirty="0">
                <a:solidFill>
                  <a:srgbClr val="002060"/>
                </a:solidFill>
                <a:cs typeface="Arial" panose="020B0604020202020204" pitchFamily="34" charset="0"/>
              </a:rPr>
              <a:t>Για την καλύτερη εξυπηρέτηση των πολιτών, στη </a:t>
            </a:r>
            <a:r>
              <a:rPr lang="en-US" dirty="0">
                <a:solidFill>
                  <a:srgbClr val="002060"/>
                </a:solidFill>
                <a:cs typeface="Arial" panose="020B0604020202020204" pitchFamily="34" charset="0"/>
              </a:rPr>
              <a:t>“</a:t>
            </a:r>
            <a:r>
              <a:rPr lang="el-GR" dirty="0">
                <a:solidFill>
                  <a:srgbClr val="002060"/>
                </a:solidFill>
                <a:cs typeface="Arial" panose="020B0604020202020204" pitchFamily="34" charset="0"/>
              </a:rPr>
              <a:t>μάχη</a:t>
            </a:r>
            <a:r>
              <a:rPr lang="en-US" dirty="0">
                <a:solidFill>
                  <a:srgbClr val="002060"/>
                </a:solidFill>
                <a:cs typeface="Arial" panose="020B0604020202020204" pitchFamily="34" charset="0"/>
              </a:rPr>
              <a:t>”</a:t>
            </a:r>
            <a:r>
              <a:rPr lang="el-GR" dirty="0">
                <a:solidFill>
                  <a:srgbClr val="002060"/>
                </a:solidFill>
                <a:cs typeface="Arial" panose="020B0604020202020204" pitchFamily="34" charset="0"/>
              </a:rPr>
              <a:t> ρίχθηκαν και τα κέντρα εμβολιασμού ελεύθερης προσέλευσης (</a:t>
            </a:r>
            <a:r>
              <a:rPr lang="en-US" dirty="0">
                <a:solidFill>
                  <a:srgbClr val="002060"/>
                </a:solidFill>
                <a:cs typeface="Arial" panose="020B0604020202020204" pitchFamily="34" charset="0"/>
              </a:rPr>
              <a:t>walk</a:t>
            </a:r>
            <a:r>
              <a:rPr lang="el-GR" dirty="0">
                <a:solidFill>
                  <a:srgbClr val="002060"/>
                </a:solidFill>
                <a:cs typeface="Arial" panose="020B0604020202020204" pitchFamily="34" charset="0"/>
              </a:rPr>
              <a:t>-</a:t>
            </a:r>
            <a:r>
              <a:rPr lang="en-US" dirty="0">
                <a:solidFill>
                  <a:srgbClr val="002060"/>
                </a:solidFill>
                <a:cs typeface="Arial" panose="020B0604020202020204" pitchFamily="34" charset="0"/>
              </a:rPr>
              <a:t>in)</a:t>
            </a:r>
            <a:r>
              <a:rPr lang="el-GR" dirty="0">
                <a:solidFill>
                  <a:srgbClr val="002060"/>
                </a:solidFill>
                <a:cs typeface="Arial" panose="020B0604020202020204" pitchFamily="34" charset="0"/>
              </a:rPr>
              <a:t>.</a:t>
            </a:r>
          </a:p>
          <a:p>
            <a:pPr marL="571500" indent="-571500" algn="just">
              <a:buFont typeface="Wingdings" panose="05000000000000000000" pitchFamily="2" charset="2"/>
              <a:buChar char="Ø"/>
            </a:pPr>
            <a:endParaRPr lang="x-none" dirty="0">
              <a:latin typeface="Arial" panose="020B0604020202020204" pitchFamily="34" charset="0"/>
              <a:cs typeface="Arial" panose="020B0604020202020204" pitchFamily="34" charset="0"/>
            </a:endParaRPr>
          </a:p>
          <a:p>
            <a:pPr marL="571500" indent="-571500" algn="just">
              <a:buFont typeface="Wingdings" panose="05000000000000000000" pitchFamily="2" charset="2"/>
              <a:buChar char="Ø"/>
            </a:pPr>
            <a:endParaRPr lang="el-GR" dirty="0">
              <a:solidFill>
                <a:srgbClr val="002060"/>
              </a:solidFill>
            </a:endParaRPr>
          </a:p>
        </p:txBody>
      </p:sp>
      <p:pic>
        <p:nvPicPr>
          <p:cNvPr id="8" name="Picture 7" descr="Kypros to avrio.eps">
            <a:extLst>
              <a:ext uri="{FF2B5EF4-FFF2-40B4-BE49-F238E27FC236}">
                <a16:creationId xmlns:a16="http://schemas.microsoft.com/office/drawing/2014/main" id="{1B07BED8-58E1-4D7F-B7BE-7E3D7C97B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6" y="12427717"/>
            <a:ext cx="6332342" cy="11471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C31-6BD8-4096-A1F9-996B4FC3B76C}"/>
              </a:ext>
            </a:extLst>
          </p:cNvPr>
          <p:cNvSpPr>
            <a:spLocks noGrp="1"/>
          </p:cNvSpPr>
          <p:nvPr>
            <p:ph type="title"/>
          </p:nvPr>
        </p:nvSpPr>
        <p:spPr>
          <a:xfrm>
            <a:off x="1368423" y="1160586"/>
            <a:ext cx="17068802" cy="1494692"/>
          </a:xfrm>
        </p:spPr>
        <p:txBody>
          <a:bodyPr>
            <a:normAutofit/>
          </a:bodyPr>
          <a:lstStyle/>
          <a:p>
            <a:r>
              <a:rPr lang="el-GR" sz="6000" b="1" u="sng" dirty="0">
                <a:solidFill>
                  <a:srgbClr val="F4BC2B"/>
                </a:solidFill>
              </a:rPr>
              <a:t>Διαχείριση εν καιρώ πανδημίας</a:t>
            </a:r>
            <a:endParaRPr lang="x-none" sz="6000" b="1" u="sng" dirty="0">
              <a:solidFill>
                <a:srgbClr val="F4BC2B"/>
              </a:solidFill>
            </a:endParaRPr>
          </a:p>
        </p:txBody>
      </p:sp>
      <p:sp>
        <p:nvSpPr>
          <p:cNvPr id="3" name="Text Placeholder 2">
            <a:extLst>
              <a:ext uri="{FF2B5EF4-FFF2-40B4-BE49-F238E27FC236}">
                <a16:creationId xmlns:a16="http://schemas.microsoft.com/office/drawing/2014/main" id="{54986E56-BF59-4BC1-B8AB-7FC376528C60}"/>
              </a:ext>
            </a:extLst>
          </p:cNvPr>
          <p:cNvSpPr>
            <a:spLocks noGrp="1"/>
          </p:cNvSpPr>
          <p:nvPr>
            <p:ph type="body" idx="1"/>
          </p:nvPr>
        </p:nvSpPr>
        <p:spPr>
          <a:xfrm>
            <a:off x="1368423" y="3077308"/>
            <a:ext cx="17068803" cy="9636369"/>
          </a:xfrm>
        </p:spPr>
        <p:txBody>
          <a:bodyPr>
            <a:normAutofit/>
          </a:bodyPr>
          <a:lstStyle/>
          <a:p>
            <a:r>
              <a:rPr lang="el-GR" sz="3200" dirty="0">
                <a:solidFill>
                  <a:srgbClr val="002060"/>
                </a:solidFill>
              </a:rPr>
              <a:t>Το Υπουργείο Υγείας σε συνεργασία με τον ΟΚΥπΥ ανέπτυξαν το Νοσοκομείο Αναφοράς για την COVID-19, το Γενικό Νοσοκομείο Αμμοχώστου. </a:t>
            </a:r>
          </a:p>
          <a:p>
            <a:endParaRPr lang="x-none" sz="3200" dirty="0">
              <a:solidFill>
                <a:srgbClr val="002060"/>
              </a:solidFill>
            </a:endParaRPr>
          </a:p>
          <a:p>
            <a:pPr marL="571500" indent="-571500">
              <a:buFont typeface="Wingdings" panose="05000000000000000000" pitchFamily="2" charset="2"/>
              <a:buChar char="Ø"/>
            </a:pPr>
            <a:r>
              <a:rPr lang="el-GR" sz="3200" dirty="0">
                <a:solidFill>
                  <a:srgbClr val="002060"/>
                </a:solidFill>
              </a:rPr>
              <a:t>Ενίσχυσαν τη στελέχωση του ιατρικού και νοσηλευτικού προσωπικού, με τη χρήση διατάγματος και επίταξης πέραν των </a:t>
            </a:r>
            <a:r>
              <a:rPr lang="el-GR" sz="3200" dirty="0">
                <a:solidFill>
                  <a:srgbClr val="F4BC2B"/>
                </a:solidFill>
              </a:rPr>
              <a:t>3</a:t>
            </a:r>
            <a:r>
              <a:rPr lang="en-US" sz="3200" dirty="0">
                <a:solidFill>
                  <a:srgbClr val="F4BC2B"/>
                </a:solidFill>
              </a:rPr>
              <a:t>60</a:t>
            </a:r>
            <a:r>
              <a:rPr lang="el-GR" sz="3200" dirty="0">
                <a:solidFill>
                  <a:srgbClr val="F4BC2B"/>
                </a:solidFill>
              </a:rPr>
              <a:t> ιατρών και νοσηλευτών</a:t>
            </a:r>
            <a:r>
              <a:rPr lang="el-GR" sz="3200" dirty="0">
                <a:solidFill>
                  <a:srgbClr val="002060"/>
                </a:solidFill>
              </a:rPr>
              <a:t>, από το Μάρτιο 2020 έως και το Νοέμβριο του 2021. </a:t>
            </a:r>
          </a:p>
          <a:p>
            <a:endParaRPr lang="x-none" sz="3200" dirty="0">
              <a:solidFill>
                <a:srgbClr val="002060"/>
              </a:solidFill>
            </a:endParaRPr>
          </a:p>
          <a:p>
            <a:pPr marL="571500" indent="-571500">
              <a:buFont typeface="Wingdings" panose="05000000000000000000" pitchFamily="2" charset="2"/>
              <a:buChar char="Ø"/>
            </a:pPr>
            <a:r>
              <a:rPr lang="el-GR" sz="3200" dirty="0">
                <a:solidFill>
                  <a:srgbClr val="002060"/>
                </a:solidFill>
              </a:rPr>
              <a:t>Ζητήθηκε από το ιατρικό και  νοσηλευτικό προσωπικό να απασχοληθεί υπερωριακά για να καλύψει τις τεράστιες ανάγκες των ασθενών με  </a:t>
            </a:r>
            <a:r>
              <a:rPr lang="en-US" sz="3200" dirty="0">
                <a:solidFill>
                  <a:srgbClr val="002060"/>
                </a:solidFill>
              </a:rPr>
              <a:t>COVID</a:t>
            </a:r>
            <a:r>
              <a:rPr lang="el-GR" sz="3200" dirty="0">
                <a:solidFill>
                  <a:srgbClr val="002060"/>
                </a:solidFill>
              </a:rPr>
              <a:t>-19 στις Μονάδες Εντατικής Νοσηλείας. Όλο το προσωπικό υγείας, εργάζεται με απαράμιλλο επαγγελματισμό, προθυμία και ζήλο.</a:t>
            </a:r>
          </a:p>
          <a:p>
            <a:endParaRPr lang="el-GR" sz="3200" dirty="0">
              <a:solidFill>
                <a:srgbClr val="002060"/>
              </a:solidFill>
            </a:endParaRPr>
          </a:p>
          <a:p>
            <a:pPr marL="571500" indent="-571500">
              <a:buFont typeface="Wingdings" panose="05000000000000000000" pitchFamily="2" charset="2"/>
              <a:buChar char="Ø"/>
            </a:pPr>
            <a:r>
              <a:rPr lang="el-GR" sz="3200" dirty="0">
                <a:solidFill>
                  <a:srgbClr val="002060"/>
                </a:solidFill>
              </a:rPr>
              <a:t>Το Υπουργείο Υγείας παρέπεμψε </a:t>
            </a:r>
            <a:r>
              <a:rPr lang="el-GR" sz="3200" dirty="0">
                <a:solidFill>
                  <a:srgbClr val="F4BC2B"/>
                </a:solidFill>
              </a:rPr>
              <a:t>συνολικά 5,200 ασθενείς, συμπεριλαμβανομένων και ασθενών σε Εντατικές, για περίθαλψη στον Ιδιωτικό τομέα</a:t>
            </a:r>
            <a:r>
              <a:rPr lang="el-GR" sz="3200" dirty="0">
                <a:solidFill>
                  <a:srgbClr val="002060"/>
                </a:solidFill>
              </a:rPr>
              <a:t>, εντός και εκτός ΓεΣΥ, ενώ ενίσχυσε την κάλυψη της Μονάδας  Επιδημιολογικής Επιτήρησης και Ελέγχου Λοιμωδών Νοσημάτων και  ανέπτυξε τα  Ιατρεία Δημόσιας Υγείας.</a:t>
            </a:r>
            <a:endParaRPr lang="x-none" sz="3200" dirty="0">
              <a:solidFill>
                <a:srgbClr val="002060"/>
              </a:solidFill>
            </a:endParaRPr>
          </a:p>
          <a:p>
            <a:endParaRPr lang="x-none" dirty="0"/>
          </a:p>
        </p:txBody>
      </p:sp>
      <p:sp>
        <p:nvSpPr>
          <p:cNvPr id="5" name="Rectangle 4">
            <a:extLst>
              <a:ext uri="{FF2B5EF4-FFF2-40B4-BE49-F238E27FC236}">
                <a16:creationId xmlns:a16="http://schemas.microsoft.com/office/drawing/2014/main" id="{5C7CD48A-61D0-46EA-BF15-3200928E5D4B}"/>
              </a:ext>
            </a:extLst>
          </p:cNvPr>
          <p:cNvSpPr/>
          <p:nvPr/>
        </p:nvSpPr>
        <p:spPr>
          <a:xfrm>
            <a:off x="6511637" y="12948892"/>
            <a:ext cx="17872364" cy="595035"/>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1130300" hangingPunct="0"/>
            <a:endParaRPr lang="en-US" sz="3200" dirty="0">
              <a:solidFill>
                <a:srgbClr val="75D7FF"/>
              </a:solidFill>
              <a:latin typeface="Graphik"/>
              <a:ea typeface="Graphik"/>
              <a:cs typeface="Graphik"/>
              <a:sym typeface="Graphik"/>
            </a:endParaRPr>
          </a:p>
        </p:txBody>
      </p:sp>
      <p:pic>
        <p:nvPicPr>
          <p:cNvPr id="7" name="Picture 6">
            <a:extLst>
              <a:ext uri="{FF2B5EF4-FFF2-40B4-BE49-F238E27FC236}">
                <a16:creationId xmlns:a16="http://schemas.microsoft.com/office/drawing/2014/main" id="{0ECBBC62-0CF1-46AB-818B-DB8B65121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2334" y="4747846"/>
            <a:ext cx="4851499" cy="3763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Kypros to avrio.eps">
            <a:extLst>
              <a:ext uri="{FF2B5EF4-FFF2-40B4-BE49-F238E27FC236}">
                <a16:creationId xmlns:a16="http://schemas.microsoft.com/office/drawing/2014/main" id="{6DB83017-0B1A-4791-AAFD-9DCE0ECDD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6" y="12427717"/>
            <a:ext cx="6332342" cy="1147163"/>
          </a:xfrm>
          <a:prstGeom prst="rect">
            <a:avLst/>
          </a:prstGeom>
        </p:spPr>
      </p:pic>
    </p:spTree>
    <p:extLst>
      <p:ext uri="{BB962C8B-B14F-4D97-AF65-F5344CB8AC3E}">
        <p14:creationId xmlns:p14="http://schemas.microsoft.com/office/powerpoint/2010/main" val="284151436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Lorem ipsum dolor sit amet, consectetuer adi…"/>
          <p:cNvSpPr txBox="1"/>
          <p:nvPr/>
        </p:nvSpPr>
        <p:spPr>
          <a:xfrm>
            <a:off x="2" y="4074172"/>
            <a:ext cx="22262121"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a:defRPr sz="6000" b="1">
                <a:solidFill>
                  <a:srgbClr val="67B2E2"/>
                </a:solidFill>
                <a:latin typeface="Gotham Greek Book"/>
                <a:ea typeface="Gotham Greek Book"/>
                <a:cs typeface="Gotham Greek Book"/>
                <a:sym typeface="Gotham Greek Book"/>
              </a:defRPr>
            </a:pPr>
            <a:r>
              <a:rPr lang="el-GR" sz="6000" dirty="0">
                <a:solidFill>
                  <a:srgbClr val="F4BC2B"/>
                </a:solidFill>
                <a:latin typeface="Arial"/>
                <a:cs typeface="Arial"/>
              </a:rPr>
              <a:t>  </a:t>
            </a:r>
            <a:r>
              <a:rPr lang="en-US" sz="6000" dirty="0">
                <a:solidFill>
                  <a:srgbClr val="F4BC2B"/>
                </a:solidFill>
                <a:latin typeface="Arial"/>
                <a:cs typeface="Arial"/>
              </a:rPr>
              <a:t>  </a:t>
            </a:r>
            <a:r>
              <a:rPr lang="el-GR" sz="6000" u="sng" dirty="0">
                <a:solidFill>
                  <a:srgbClr val="F4BC2B"/>
                </a:solidFill>
                <a:latin typeface="Arial"/>
                <a:cs typeface="Arial"/>
              </a:rPr>
              <a:t>Εμβολιασμοί</a:t>
            </a:r>
            <a:endParaRPr sz="6000" u="sng" dirty="0">
              <a:solidFill>
                <a:srgbClr val="F4BC2B"/>
              </a:solidFill>
              <a:latin typeface="Arial"/>
              <a:cs typeface="Arial"/>
            </a:endParaRPr>
          </a:p>
        </p:txBody>
      </p:sp>
      <p:sp>
        <p:nvSpPr>
          <p:cNvPr id="188"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580292" y="7729573"/>
            <a:ext cx="20813512" cy="52418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endParaRPr dirty="0">
              <a:latin typeface="Arial"/>
              <a:cs typeface="Arial"/>
            </a:endParaRPr>
          </a:p>
        </p:txBody>
      </p:sp>
      <p:sp>
        <p:nvSpPr>
          <p:cNvPr id="12" name="Rectangle 11"/>
          <p:cNvSpPr/>
          <p:nvPr/>
        </p:nvSpPr>
        <p:spPr>
          <a:xfrm>
            <a:off x="6511636" y="12651375"/>
            <a:ext cx="18288001" cy="595035"/>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1130300" hangingPunct="0"/>
            <a:endParaRPr lang="en-US" sz="3200">
              <a:solidFill>
                <a:srgbClr val="75D7FF"/>
              </a:solidFill>
              <a:latin typeface="Graphik"/>
              <a:ea typeface="Graphik"/>
              <a:cs typeface="Graphik"/>
              <a:sym typeface="Graphik"/>
            </a:endParaRPr>
          </a:p>
        </p:txBody>
      </p:sp>
      <p:pic>
        <p:nvPicPr>
          <p:cNvPr id="13"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
            <a:ext cx="11535506" cy="262010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Picture 2">
            <a:extLst>
              <a:ext uri="{FF2B5EF4-FFF2-40B4-BE49-F238E27FC236}">
                <a16:creationId xmlns:a16="http://schemas.microsoft.com/office/drawing/2014/main" id="{2D423B84-789D-4C14-99AE-0481E67DC7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0266" y="3"/>
            <a:ext cx="12513732" cy="2620109"/>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aphicFrame>
        <p:nvGraphicFramePr>
          <p:cNvPr id="4" name="Table 3">
            <a:extLst>
              <a:ext uri="{FF2B5EF4-FFF2-40B4-BE49-F238E27FC236}">
                <a16:creationId xmlns:a16="http://schemas.microsoft.com/office/drawing/2014/main" id="{142ECAAE-9D8A-4F7D-A82B-4289754609E6}"/>
              </a:ext>
            </a:extLst>
          </p:cNvPr>
          <p:cNvGraphicFramePr>
            <a:graphicFrameLocks noGrp="1"/>
          </p:cNvGraphicFramePr>
          <p:nvPr>
            <p:extLst>
              <p:ext uri="{D42A27DB-BD31-4B8C-83A1-F6EECF244321}">
                <p14:modId xmlns:p14="http://schemas.microsoft.com/office/powerpoint/2010/main" val="2657321984"/>
              </p:ext>
            </p:extLst>
          </p:nvPr>
        </p:nvGraphicFramePr>
        <p:xfrm>
          <a:off x="2356338" y="5986426"/>
          <a:ext cx="18200077" cy="5742510"/>
        </p:xfrm>
        <a:graphic>
          <a:graphicData uri="http://schemas.openxmlformats.org/drawingml/2006/table">
            <a:tbl>
              <a:tblPr firstRow="1" bandRow="1">
                <a:tableStyleId>{3C2FFA5D-87B4-456A-9821-1D502468CF0F}</a:tableStyleId>
              </a:tblPr>
              <a:tblGrid>
                <a:gridCol w="8981832">
                  <a:extLst>
                    <a:ext uri="{9D8B030D-6E8A-4147-A177-3AD203B41FA5}">
                      <a16:colId xmlns:a16="http://schemas.microsoft.com/office/drawing/2014/main" val="1029806980"/>
                    </a:ext>
                  </a:extLst>
                </a:gridCol>
                <a:gridCol w="9218245">
                  <a:extLst>
                    <a:ext uri="{9D8B030D-6E8A-4147-A177-3AD203B41FA5}">
                      <a16:colId xmlns:a16="http://schemas.microsoft.com/office/drawing/2014/main" val="2866523774"/>
                    </a:ext>
                  </a:extLst>
                </a:gridCol>
              </a:tblGrid>
              <a:tr h="957085">
                <a:tc>
                  <a:txBody>
                    <a:bodyPr/>
                    <a:lstStyle/>
                    <a:p>
                      <a:r>
                        <a:rPr lang="el-GR" dirty="0"/>
                        <a:t>Ποσοστά μέχρι 2</a:t>
                      </a:r>
                      <a:r>
                        <a:rPr lang="en-US" dirty="0"/>
                        <a:t>3</a:t>
                      </a:r>
                      <a:r>
                        <a:rPr lang="el-GR" dirty="0"/>
                        <a:t> Νοεμβρίου</a:t>
                      </a:r>
                      <a:endParaRPr lang="x-none" dirty="0"/>
                    </a:p>
                  </a:txBody>
                  <a:tcPr/>
                </a:tc>
                <a:tc>
                  <a:txBody>
                    <a:bodyPr/>
                    <a:lstStyle/>
                    <a:p>
                      <a:pPr algn="ctr"/>
                      <a:r>
                        <a:rPr lang="el-GR" dirty="0"/>
                        <a:t>Πλήρως Εμβολιασθέντες</a:t>
                      </a:r>
                      <a:endParaRPr lang="x-none" dirty="0"/>
                    </a:p>
                  </a:txBody>
                  <a:tcPr/>
                </a:tc>
                <a:extLst>
                  <a:ext uri="{0D108BD9-81ED-4DB2-BD59-A6C34878D82A}">
                    <a16:rowId xmlns:a16="http://schemas.microsoft.com/office/drawing/2014/main" val="2390596846"/>
                  </a:ext>
                </a:extLst>
              </a:tr>
              <a:tr h="957085">
                <a:tc>
                  <a:txBody>
                    <a:bodyPr/>
                    <a:lstStyle/>
                    <a:p>
                      <a:r>
                        <a:rPr lang="el-GR" dirty="0"/>
                        <a:t>Γενικός Πληθυσμός</a:t>
                      </a:r>
                      <a:endParaRPr lang="x-none" dirty="0"/>
                    </a:p>
                  </a:txBody>
                  <a:tcPr/>
                </a:tc>
                <a:tc>
                  <a:txBody>
                    <a:bodyPr/>
                    <a:lstStyle/>
                    <a:p>
                      <a:pPr algn="ctr"/>
                      <a:r>
                        <a:rPr lang="el-GR" dirty="0"/>
                        <a:t>67,</a:t>
                      </a:r>
                      <a:r>
                        <a:rPr lang="en-US" dirty="0"/>
                        <a:t>3</a:t>
                      </a:r>
                      <a:r>
                        <a:rPr lang="el-GR" dirty="0"/>
                        <a:t>%</a:t>
                      </a:r>
                      <a:endParaRPr lang="x-none" dirty="0"/>
                    </a:p>
                  </a:txBody>
                  <a:tcPr/>
                </a:tc>
                <a:extLst>
                  <a:ext uri="{0D108BD9-81ED-4DB2-BD59-A6C34878D82A}">
                    <a16:rowId xmlns:a16="http://schemas.microsoft.com/office/drawing/2014/main" val="41020252"/>
                  </a:ext>
                </a:extLst>
              </a:tr>
              <a:tr h="957085">
                <a:tc>
                  <a:txBody>
                    <a:bodyPr/>
                    <a:lstStyle/>
                    <a:p>
                      <a:r>
                        <a:rPr lang="el-GR" dirty="0"/>
                        <a:t>Ενήλικος Πληθυσμός (18+)</a:t>
                      </a:r>
                      <a:endParaRPr lang="x-none" dirty="0"/>
                    </a:p>
                  </a:txBody>
                  <a:tcPr/>
                </a:tc>
                <a:tc>
                  <a:txBody>
                    <a:bodyPr/>
                    <a:lstStyle/>
                    <a:p>
                      <a:pPr algn="ctr"/>
                      <a:r>
                        <a:rPr lang="el-GR" dirty="0"/>
                        <a:t>80,</a:t>
                      </a:r>
                      <a:r>
                        <a:rPr lang="en-US" dirty="0"/>
                        <a:t>8</a:t>
                      </a:r>
                      <a:r>
                        <a:rPr lang="el-GR" dirty="0"/>
                        <a:t>%</a:t>
                      </a:r>
                      <a:endParaRPr lang="x-none" dirty="0"/>
                    </a:p>
                  </a:txBody>
                  <a:tcPr/>
                </a:tc>
                <a:extLst>
                  <a:ext uri="{0D108BD9-81ED-4DB2-BD59-A6C34878D82A}">
                    <a16:rowId xmlns:a16="http://schemas.microsoft.com/office/drawing/2014/main" val="3122896031"/>
                  </a:ext>
                </a:extLst>
              </a:tr>
              <a:tr h="957085">
                <a:tc>
                  <a:txBody>
                    <a:bodyPr/>
                    <a:lstStyle/>
                    <a:p>
                      <a:r>
                        <a:rPr lang="el-GR" dirty="0"/>
                        <a:t>Ηλικίες 16-17 ετών</a:t>
                      </a:r>
                      <a:endParaRPr lang="x-none" dirty="0"/>
                    </a:p>
                  </a:txBody>
                  <a:tcPr/>
                </a:tc>
                <a:tc>
                  <a:txBody>
                    <a:bodyPr/>
                    <a:lstStyle/>
                    <a:p>
                      <a:pPr algn="ctr"/>
                      <a:r>
                        <a:rPr lang="el-GR" dirty="0"/>
                        <a:t>41,</a:t>
                      </a:r>
                      <a:r>
                        <a:rPr lang="en-US" dirty="0"/>
                        <a:t>3</a:t>
                      </a:r>
                      <a:r>
                        <a:rPr lang="el-GR" dirty="0"/>
                        <a:t>%</a:t>
                      </a:r>
                      <a:endParaRPr lang="x-none" dirty="0"/>
                    </a:p>
                  </a:txBody>
                  <a:tcPr/>
                </a:tc>
                <a:extLst>
                  <a:ext uri="{0D108BD9-81ED-4DB2-BD59-A6C34878D82A}">
                    <a16:rowId xmlns:a16="http://schemas.microsoft.com/office/drawing/2014/main" val="3742613353"/>
                  </a:ext>
                </a:extLst>
              </a:tr>
              <a:tr h="957085">
                <a:tc>
                  <a:txBody>
                    <a:bodyPr/>
                    <a:lstStyle/>
                    <a:p>
                      <a:r>
                        <a:rPr lang="el-GR" dirty="0"/>
                        <a:t>Ηλικίες 12-15 ετών</a:t>
                      </a:r>
                      <a:endParaRPr lang="x-none" dirty="0"/>
                    </a:p>
                  </a:txBody>
                  <a:tcPr/>
                </a:tc>
                <a:tc>
                  <a:txBody>
                    <a:bodyPr/>
                    <a:lstStyle/>
                    <a:p>
                      <a:pPr algn="ctr"/>
                      <a:r>
                        <a:rPr lang="el-GR" dirty="0"/>
                        <a:t>2</a:t>
                      </a:r>
                      <a:r>
                        <a:rPr lang="en-US" dirty="0"/>
                        <a:t>8</a:t>
                      </a:r>
                      <a:r>
                        <a:rPr lang="el-GR" dirty="0"/>
                        <a:t>,</a:t>
                      </a:r>
                      <a:r>
                        <a:rPr lang="en-US" dirty="0"/>
                        <a:t>0</a:t>
                      </a:r>
                      <a:r>
                        <a:rPr lang="el-GR" dirty="0"/>
                        <a:t>%</a:t>
                      </a:r>
                      <a:endParaRPr lang="x-none" dirty="0"/>
                    </a:p>
                  </a:txBody>
                  <a:tcPr/>
                </a:tc>
                <a:extLst>
                  <a:ext uri="{0D108BD9-81ED-4DB2-BD59-A6C34878D82A}">
                    <a16:rowId xmlns:a16="http://schemas.microsoft.com/office/drawing/2014/main" val="1904782086"/>
                  </a:ext>
                </a:extLst>
              </a:tr>
              <a:tr h="957085">
                <a:tc>
                  <a:txBody>
                    <a:bodyPr/>
                    <a:lstStyle/>
                    <a:p>
                      <a:r>
                        <a:rPr lang="el-GR" dirty="0"/>
                        <a:t>Ενισχυτική/3</a:t>
                      </a:r>
                      <a:r>
                        <a:rPr lang="el-GR" baseline="30000" dirty="0"/>
                        <a:t>η</a:t>
                      </a:r>
                      <a:r>
                        <a:rPr lang="el-GR" dirty="0"/>
                        <a:t> Δόση</a:t>
                      </a:r>
                      <a:endParaRPr lang="x-none" dirty="0"/>
                    </a:p>
                  </a:txBody>
                  <a:tcPr/>
                </a:tc>
                <a:tc>
                  <a:txBody>
                    <a:bodyPr/>
                    <a:lstStyle/>
                    <a:p>
                      <a:pPr algn="ctr"/>
                      <a:r>
                        <a:rPr lang="el-GR" dirty="0"/>
                        <a:t>7</a:t>
                      </a:r>
                      <a:r>
                        <a:rPr lang="en-US" dirty="0"/>
                        <a:t>8</a:t>
                      </a:r>
                      <a:r>
                        <a:rPr lang="el-GR" dirty="0"/>
                        <a:t>,</a:t>
                      </a:r>
                      <a:r>
                        <a:rPr lang="en-US" dirty="0"/>
                        <a:t>583</a:t>
                      </a:r>
                      <a:r>
                        <a:rPr lang="el-GR" dirty="0"/>
                        <a:t> – 1</a:t>
                      </a:r>
                      <a:r>
                        <a:rPr lang="en-US" dirty="0"/>
                        <a:t>3</a:t>
                      </a:r>
                      <a:r>
                        <a:rPr lang="el-GR" dirty="0"/>
                        <a:t>,</a:t>
                      </a:r>
                      <a:r>
                        <a:rPr lang="en-US" dirty="0"/>
                        <a:t>6</a:t>
                      </a:r>
                      <a:r>
                        <a:rPr lang="el-GR" dirty="0"/>
                        <a:t>%</a:t>
                      </a:r>
                      <a:endParaRPr lang="x-none" dirty="0"/>
                    </a:p>
                  </a:txBody>
                  <a:tcPr/>
                </a:tc>
                <a:extLst>
                  <a:ext uri="{0D108BD9-81ED-4DB2-BD59-A6C34878D82A}">
                    <a16:rowId xmlns:a16="http://schemas.microsoft.com/office/drawing/2014/main" val="2894794863"/>
                  </a:ext>
                </a:extLst>
              </a:tr>
            </a:tbl>
          </a:graphicData>
        </a:graphic>
      </p:graphicFrame>
      <p:pic>
        <p:nvPicPr>
          <p:cNvPr id="9" name="Picture 8" descr="Kypros to avrio.eps">
            <a:extLst>
              <a:ext uri="{FF2B5EF4-FFF2-40B4-BE49-F238E27FC236}">
                <a16:creationId xmlns:a16="http://schemas.microsoft.com/office/drawing/2014/main" id="{CCC06178-56E3-4685-A55B-618106713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 y="12427717"/>
            <a:ext cx="6332342" cy="11471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appolinary-kalashnikova-WYGhTLym344-unspla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490679" y="1779857"/>
            <a:ext cx="9938715" cy="10131869"/>
          </a:xfrm>
          <a:prstGeom prst="rect">
            <a:avLst/>
          </a:prstGeom>
          <a:ln w="12700">
            <a:miter lim="400000"/>
          </a:ln>
        </p:spPr>
      </p:pic>
      <p:sp>
        <p:nvSpPr>
          <p:cNvPr id="194" name="Lorem ipsum dolor sit amet, consectetuer adi…"/>
          <p:cNvSpPr txBox="1"/>
          <p:nvPr/>
        </p:nvSpPr>
        <p:spPr>
          <a:xfrm>
            <a:off x="205155" y="2091018"/>
            <a:ext cx="140208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defRPr sz="6000" b="1">
                <a:solidFill>
                  <a:srgbClr val="67B2E2"/>
                </a:solidFill>
                <a:latin typeface="Gotham Greek Book"/>
                <a:ea typeface="Gotham Greek Book"/>
                <a:cs typeface="Gotham Greek Book"/>
                <a:sym typeface="Gotham Greek Book"/>
              </a:defRPr>
            </a:pPr>
            <a:r>
              <a:rPr lang="en-US" sz="6000" dirty="0">
                <a:solidFill>
                  <a:srgbClr val="F4BC2B"/>
                </a:solidFill>
                <a:latin typeface="Arial"/>
                <a:cs typeface="Arial"/>
              </a:rPr>
              <a:t>   </a:t>
            </a:r>
            <a:r>
              <a:rPr lang="el-GR" sz="6000" dirty="0">
                <a:solidFill>
                  <a:srgbClr val="F4BC2B"/>
                </a:solidFill>
                <a:latin typeface="Arial"/>
                <a:cs typeface="Arial"/>
              </a:rPr>
              <a:t>Διαγωνισμοί για </a:t>
            </a:r>
            <a:r>
              <a:rPr lang="en-US" sz="6000" dirty="0">
                <a:solidFill>
                  <a:srgbClr val="F4BC2B"/>
                </a:solidFill>
                <a:latin typeface="Arial"/>
                <a:cs typeface="Arial"/>
              </a:rPr>
              <a:t>Rapid </a:t>
            </a:r>
            <a:r>
              <a:rPr lang="el-GR" sz="6000" dirty="0">
                <a:solidFill>
                  <a:srgbClr val="F4BC2B"/>
                </a:solidFill>
                <a:latin typeface="Arial"/>
                <a:cs typeface="Arial"/>
              </a:rPr>
              <a:t>και </a:t>
            </a:r>
            <a:r>
              <a:rPr lang="en-US" sz="6000" dirty="0">
                <a:solidFill>
                  <a:srgbClr val="F4BC2B"/>
                </a:solidFill>
                <a:latin typeface="Arial"/>
                <a:cs typeface="Arial"/>
              </a:rPr>
              <a:t>PCR test</a:t>
            </a:r>
            <a:endParaRPr sz="6000" dirty="0">
              <a:solidFill>
                <a:srgbClr val="F4BC2B"/>
              </a:solidFill>
              <a:latin typeface="Arial"/>
              <a:cs typeface="Arial"/>
            </a:endParaRPr>
          </a:p>
        </p:txBody>
      </p:sp>
      <p:sp>
        <p:nvSpPr>
          <p:cNvPr id="195"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1245515" y="7098655"/>
            <a:ext cx="12720619" cy="52418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endParaRPr dirty="0">
              <a:latin typeface="Arial"/>
              <a:cs typeface="Arial"/>
            </a:endParaRPr>
          </a:p>
        </p:txBody>
      </p:sp>
      <p:sp>
        <p:nvSpPr>
          <p:cNvPr id="196" name="Square"/>
          <p:cNvSpPr/>
          <p:nvPr/>
        </p:nvSpPr>
        <p:spPr>
          <a:xfrm>
            <a:off x="16163637" y="2"/>
            <a:ext cx="8275029" cy="1429743"/>
          </a:xfrm>
          <a:prstGeom prst="rect">
            <a:avLst/>
          </a:prstGeom>
          <a:solidFill>
            <a:srgbClr val="F4BC2B"/>
          </a:solidFill>
          <a:ln w="12700">
            <a:miter lim="400000"/>
          </a:ln>
        </p:spPr>
        <p:txBody>
          <a:bodyPr lIns="50800" tIns="50800" rIns="50800" bIns="50800" anchor="ctr"/>
          <a:lstStyle/>
          <a:p>
            <a:pPr defTabSz="1130300">
              <a:defRPr sz="3200">
                <a:solidFill>
                  <a:srgbClr val="FFFFFF"/>
                </a:solidFill>
                <a:latin typeface="Graphik"/>
                <a:ea typeface="Graphik"/>
                <a:cs typeface="Graphik"/>
                <a:sym typeface="Graphik"/>
              </a:defRPr>
            </a:pPr>
            <a:endParaRPr sz="3200"/>
          </a:p>
        </p:txBody>
      </p:sp>
      <p:sp>
        <p:nvSpPr>
          <p:cNvPr id="11" name="Rectangle 10"/>
          <p:cNvSpPr/>
          <p:nvPr/>
        </p:nvSpPr>
        <p:spPr>
          <a:xfrm>
            <a:off x="6511637" y="12844809"/>
            <a:ext cx="17872364" cy="595035"/>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1130300" hangingPunct="0"/>
            <a:endParaRPr lang="en-US" sz="3200">
              <a:solidFill>
                <a:srgbClr val="75D7FF"/>
              </a:solidFill>
              <a:latin typeface="Graphik"/>
              <a:ea typeface="Graphik"/>
              <a:cs typeface="Graphik"/>
              <a:sym typeface="Graphik"/>
            </a:endParaRPr>
          </a:p>
        </p:txBody>
      </p:sp>
      <p:sp>
        <p:nvSpPr>
          <p:cNvPr id="8" name="TextBox 7">
            <a:extLst>
              <a:ext uri="{FF2B5EF4-FFF2-40B4-BE49-F238E27FC236}">
                <a16:creationId xmlns:a16="http://schemas.microsoft.com/office/drawing/2014/main" id="{88790424-38CD-4052-8949-52FE97C17A3B}"/>
              </a:ext>
            </a:extLst>
          </p:cNvPr>
          <p:cNvSpPr txBox="1"/>
          <p:nvPr/>
        </p:nvSpPr>
        <p:spPr>
          <a:xfrm>
            <a:off x="720969" y="3851031"/>
            <a:ext cx="12868945" cy="6678751"/>
          </a:xfrm>
          <a:prstGeom prst="rect">
            <a:avLst/>
          </a:prstGeom>
          <a:noFill/>
        </p:spPr>
        <p:txBody>
          <a:bodyPr wrap="square" rtlCol="0">
            <a:spAutoFit/>
          </a:bodyPr>
          <a:lstStyle/>
          <a:p>
            <a:pPr marL="457200" indent="-457200" algn="just">
              <a:buFont typeface="Wingdings" panose="05000000000000000000" pitchFamily="2" charset="2"/>
              <a:buChar char="Ø"/>
            </a:pPr>
            <a:r>
              <a:rPr lang="el-GR" sz="3200" dirty="0">
                <a:solidFill>
                  <a:srgbClr val="002060"/>
                </a:solidFill>
              </a:rPr>
              <a:t>Για όλους τους διαγωνισμούς που διενεργεί το Υπουργείο Υγείας, οι προσφορές υποβάλλονται όπως προβλέπεται μέσω του ηλεκτρονικού συστήματος e-</a:t>
            </a:r>
            <a:r>
              <a:rPr lang="el-GR" sz="3200" dirty="0" err="1">
                <a:solidFill>
                  <a:srgbClr val="002060"/>
                </a:solidFill>
              </a:rPr>
              <a:t>procurement</a:t>
            </a:r>
            <a:r>
              <a:rPr lang="el-GR" sz="3200" dirty="0">
                <a:solidFill>
                  <a:srgbClr val="002060"/>
                </a:solidFill>
              </a:rPr>
              <a:t> και διασφαλίζεται το μέγιστο της διαφάνειας στις διαδικασίες που ακολουθούνται. </a:t>
            </a:r>
            <a:endParaRPr lang="en-US" sz="3200" dirty="0">
              <a:solidFill>
                <a:srgbClr val="002060"/>
              </a:solidFill>
            </a:endParaRPr>
          </a:p>
          <a:p>
            <a:endParaRPr lang="en-US" sz="3200" dirty="0">
              <a:solidFill>
                <a:srgbClr val="002060"/>
              </a:solidFill>
            </a:endParaRPr>
          </a:p>
          <a:p>
            <a:pPr marL="457200" indent="-457200" algn="just">
              <a:buFont typeface="Wingdings" panose="05000000000000000000" pitchFamily="2" charset="2"/>
              <a:buChar char="Ø"/>
            </a:pPr>
            <a:r>
              <a:rPr lang="en-US" sz="3200" dirty="0">
                <a:solidFill>
                  <a:srgbClr val="002060"/>
                </a:solidFill>
              </a:rPr>
              <a:t>M</a:t>
            </a:r>
            <a:r>
              <a:rPr lang="el-GR" sz="3200" dirty="0">
                <a:solidFill>
                  <a:srgbClr val="002060"/>
                </a:solidFill>
              </a:rPr>
              <a:t>έσα από τις ανταγωνιστικές διαδικασίες και τις διαπραγματεύσεις με τους οικονομικούς φορείς, το Υπουργείο Υγείας έχει πετύχει τη μείωση των τιμών, τόσο για τις μοριακές εξετάσεις όσο και για τα τεστ ταχείας ανίχνευσης, με τις συνολικές  εξοικονομήσεις  να  φτάνουν  σε  περίπου </a:t>
            </a:r>
            <a:r>
              <a:rPr lang="el-GR" sz="3200" b="1" dirty="0">
                <a:solidFill>
                  <a:srgbClr val="F4BC2B"/>
                </a:solidFill>
              </a:rPr>
              <a:t>€4,3 εκ. </a:t>
            </a:r>
            <a:r>
              <a:rPr lang="el-GR" sz="3200" dirty="0">
                <a:solidFill>
                  <a:srgbClr val="002060"/>
                </a:solidFill>
              </a:rPr>
              <a:t>και την εξασφάλιση δωρεάν ποσοτήτων rapid </a:t>
            </a:r>
            <a:r>
              <a:rPr lang="el-GR" sz="3200" dirty="0" err="1">
                <a:solidFill>
                  <a:srgbClr val="002060"/>
                </a:solidFill>
              </a:rPr>
              <a:t>test</a:t>
            </a:r>
            <a:r>
              <a:rPr lang="el-GR" sz="3200" dirty="0">
                <a:solidFill>
                  <a:srgbClr val="002060"/>
                </a:solidFill>
              </a:rPr>
              <a:t>, συνολικής αξίας περίπου </a:t>
            </a:r>
            <a:r>
              <a:rPr lang="el-GR" sz="3200" b="1" dirty="0">
                <a:solidFill>
                  <a:srgbClr val="F4BC2B"/>
                </a:solidFill>
              </a:rPr>
              <a:t>€2 εκατομμυρίων ευρώ</a:t>
            </a:r>
            <a:r>
              <a:rPr lang="el-GR" sz="3200" dirty="0">
                <a:solidFill>
                  <a:srgbClr val="F4BC2B"/>
                </a:solidFill>
              </a:rPr>
              <a:t>. </a:t>
            </a:r>
          </a:p>
          <a:p>
            <a:endParaRPr lang="el-GR" sz="2800" dirty="0">
              <a:solidFill>
                <a:srgbClr val="002060"/>
              </a:solidFill>
            </a:endParaRPr>
          </a:p>
          <a:p>
            <a:pPr marL="457200" indent="-457200">
              <a:buFont typeface="Wingdings" panose="05000000000000000000" pitchFamily="2" charset="2"/>
              <a:buChar char="Ø"/>
            </a:pPr>
            <a:r>
              <a:rPr lang="el-GR" sz="4800" b="1" u="sng" dirty="0">
                <a:solidFill>
                  <a:srgbClr val="F4BC2B"/>
                </a:solidFill>
              </a:rPr>
              <a:t>Δηλαδή συνολικά 6,3 εκατομμύρια ευρώ</a:t>
            </a:r>
          </a:p>
        </p:txBody>
      </p:sp>
      <p:pic>
        <p:nvPicPr>
          <p:cNvPr id="9" name="Picture 8" descr="Kypros to avrio.eps">
            <a:extLst>
              <a:ext uri="{FF2B5EF4-FFF2-40B4-BE49-F238E27FC236}">
                <a16:creationId xmlns:a16="http://schemas.microsoft.com/office/drawing/2014/main" id="{78AF7621-55E8-45BC-BE58-41ECBD3DA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6" y="12427717"/>
            <a:ext cx="6332342" cy="11471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402336" y="1534652"/>
            <a:ext cx="16770096" cy="890840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pPr lvl="0"/>
            <a:r>
              <a:rPr lang="el-GR" sz="5400" b="1" u="sng" dirty="0">
                <a:solidFill>
                  <a:srgbClr val="F4BC2B"/>
                </a:solidFill>
                <a:latin typeface="Arial" panose="020B0604020202020204" pitchFamily="34" charset="0"/>
                <a:cs typeface="Arial" panose="020B0604020202020204" pitchFamily="34" charset="0"/>
              </a:rPr>
              <a:t>ΠΛΗΡΗΣ ΕΦΑΡΜΟΓΗ ΓΕΣΥ</a:t>
            </a:r>
            <a:endParaRPr lang="x-none" sz="5400" dirty="0">
              <a:solidFill>
                <a:srgbClr val="F4BC2B"/>
              </a:solidFill>
              <a:latin typeface="Arial" panose="020B0604020202020204" pitchFamily="34" charset="0"/>
              <a:cs typeface="Arial" panose="020B0604020202020204" pitchFamily="34" charset="0"/>
            </a:endParaRPr>
          </a:p>
          <a:p>
            <a:r>
              <a:rPr lang="el-GR" sz="3600" dirty="0"/>
              <a:t> </a:t>
            </a:r>
            <a:endParaRPr lang="x-none" sz="3600" dirty="0"/>
          </a:p>
          <a:p>
            <a:pPr marL="457200" indent="-457200">
              <a:buFont typeface="Wingdings" panose="05000000000000000000" pitchFamily="2" charset="2"/>
              <a:buChar char="Ø"/>
            </a:pPr>
            <a:r>
              <a:rPr lang="el-GR" sz="3600" dirty="0">
                <a:solidFill>
                  <a:srgbClr val="002060"/>
                </a:solidFill>
                <a:latin typeface="+mn-lt"/>
              </a:rPr>
              <a:t>Από την </a:t>
            </a:r>
            <a:r>
              <a:rPr lang="el-GR" sz="3600" b="1" dirty="0">
                <a:solidFill>
                  <a:srgbClr val="002060"/>
                </a:solidFill>
                <a:latin typeface="+mn-lt"/>
              </a:rPr>
              <a:t>1</a:t>
            </a:r>
            <a:r>
              <a:rPr lang="el-GR" sz="3600" b="1" baseline="30000" dirty="0">
                <a:solidFill>
                  <a:srgbClr val="002060"/>
                </a:solidFill>
                <a:latin typeface="+mn-lt"/>
              </a:rPr>
              <a:t>η</a:t>
            </a:r>
            <a:r>
              <a:rPr lang="el-GR" sz="3600" b="1" dirty="0">
                <a:solidFill>
                  <a:srgbClr val="002060"/>
                </a:solidFill>
                <a:latin typeface="+mn-lt"/>
              </a:rPr>
              <a:t> Ιουνίου 2020 </a:t>
            </a:r>
            <a:r>
              <a:rPr lang="el-GR" sz="3600" dirty="0">
                <a:solidFill>
                  <a:srgbClr val="002060"/>
                </a:solidFill>
                <a:latin typeface="+mn-lt"/>
              </a:rPr>
              <a:t>και με την εφαρμογή </a:t>
            </a:r>
            <a:r>
              <a:rPr lang="el-GR" sz="3600" b="1" dirty="0">
                <a:solidFill>
                  <a:srgbClr val="002060"/>
                </a:solidFill>
                <a:latin typeface="+mn-lt"/>
              </a:rPr>
              <a:t>της 2</a:t>
            </a:r>
            <a:r>
              <a:rPr lang="el-GR" sz="3600" b="1" baseline="30000" dirty="0">
                <a:solidFill>
                  <a:srgbClr val="002060"/>
                </a:solidFill>
                <a:latin typeface="+mn-lt"/>
              </a:rPr>
              <a:t>ης</a:t>
            </a:r>
            <a:r>
              <a:rPr lang="el-GR" sz="3600" b="1" dirty="0">
                <a:solidFill>
                  <a:srgbClr val="002060"/>
                </a:solidFill>
                <a:latin typeface="+mn-lt"/>
              </a:rPr>
              <a:t> φάσης του ΓΕΣΥ</a:t>
            </a:r>
            <a:r>
              <a:rPr lang="el-GR" sz="3600" dirty="0">
                <a:solidFill>
                  <a:srgbClr val="002060"/>
                </a:solidFill>
                <a:latin typeface="+mn-lt"/>
              </a:rPr>
              <a:t>, ο τομέας της υγείας βιώνει την μεγαλύτερη μεταρρύθμιση που έγινε στην ιστορία της Κυπριακής Δημοκρατίας. </a:t>
            </a:r>
          </a:p>
          <a:p>
            <a:endParaRPr lang="en-US" sz="3600" dirty="0">
              <a:solidFill>
                <a:srgbClr val="002060"/>
              </a:solidFill>
              <a:latin typeface="+mn-lt"/>
            </a:endParaRPr>
          </a:p>
          <a:p>
            <a:pPr marL="457200" indent="-457200">
              <a:buFont typeface="Wingdings" panose="05000000000000000000" pitchFamily="2" charset="2"/>
              <a:buChar char="Ø"/>
            </a:pPr>
            <a:r>
              <a:rPr lang="el-GR" sz="3600" dirty="0">
                <a:solidFill>
                  <a:srgbClr val="002060"/>
                </a:solidFill>
                <a:latin typeface="+mn-lt"/>
              </a:rPr>
              <a:t>Η μετάβαση στο νέο σύστημα υγείας σαφέστατα αύξησε την πρόσβαση των ασθενών στους επαγγελματίες υγείας, γεγονός το οποίο αναπόφευκτα λόγω της σημαντικής αύξησης του αριθμού τους, δημιούργησε αυξημένη ζήτηση σε όλο το φάσμα των υπηρεσιών υγείας. </a:t>
            </a:r>
          </a:p>
          <a:p>
            <a:pPr marL="457200" indent="-457200">
              <a:buFont typeface="Wingdings" panose="05000000000000000000" pitchFamily="2" charset="2"/>
              <a:buChar char="Ø"/>
            </a:pPr>
            <a:endParaRPr lang="el-GR" sz="3600" dirty="0">
              <a:solidFill>
                <a:srgbClr val="002060"/>
              </a:solidFill>
              <a:latin typeface="+mn-lt"/>
            </a:endParaRPr>
          </a:p>
          <a:p>
            <a:pPr marL="457200" indent="-457200">
              <a:buFont typeface="Wingdings" panose="05000000000000000000" pitchFamily="2" charset="2"/>
              <a:buChar char="Ø"/>
            </a:pPr>
            <a:r>
              <a:rPr lang="el-GR" sz="3600" dirty="0">
                <a:solidFill>
                  <a:srgbClr val="002060"/>
                </a:solidFill>
                <a:latin typeface="+mn-lt"/>
              </a:rPr>
              <a:t>Η υποχρεωτική καταχώρηση όλων των ιατρικών πράξεων στο σύστημα του ΓεΣΥ, προσφέρει τη δυνατότητα δευτερογενούς ελέγχου και κατ’ επέκταση τη λήψη διορθωτικών μέτρων.</a:t>
            </a:r>
            <a:endParaRPr lang="x-none" sz="3600" dirty="0">
              <a:solidFill>
                <a:srgbClr val="002060"/>
              </a:solidFill>
              <a:latin typeface="+mn-lt"/>
            </a:endParaRPr>
          </a:p>
        </p:txBody>
      </p:sp>
      <p:sp>
        <p:nvSpPr>
          <p:cNvPr id="26" name="Square"/>
          <p:cNvSpPr/>
          <p:nvPr/>
        </p:nvSpPr>
        <p:spPr>
          <a:xfrm>
            <a:off x="16163637" y="2"/>
            <a:ext cx="8275029" cy="1429743"/>
          </a:xfrm>
          <a:prstGeom prst="rect">
            <a:avLst/>
          </a:prstGeom>
          <a:solidFill>
            <a:srgbClr val="F4BC2B"/>
          </a:solidFill>
          <a:ln w="12700">
            <a:miter lim="400000"/>
          </a:ln>
        </p:spPr>
        <p:txBody>
          <a:bodyPr lIns="50800" tIns="50800" rIns="50800" bIns="50800" anchor="ctr"/>
          <a:lstStyle/>
          <a:p>
            <a:pPr defTabSz="1130300">
              <a:defRPr sz="3200">
                <a:solidFill>
                  <a:srgbClr val="FFFFFF"/>
                </a:solidFill>
                <a:latin typeface="Graphik"/>
                <a:ea typeface="Graphik"/>
                <a:cs typeface="Graphik"/>
                <a:sym typeface="Graphik"/>
              </a:defRPr>
            </a:pPr>
            <a:endParaRPr sz="3200"/>
          </a:p>
        </p:txBody>
      </p:sp>
      <p:sp>
        <p:nvSpPr>
          <p:cNvPr id="28" name="Rectangle 27"/>
          <p:cNvSpPr/>
          <p:nvPr/>
        </p:nvSpPr>
        <p:spPr>
          <a:xfrm>
            <a:off x="6511636" y="12651375"/>
            <a:ext cx="18288001" cy="595035"/>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1130300" hangingPunct="0"/>
            <a:endParaRPr lang="en-US" sz="3200" dirty="0">
              <a:solidFill>
                <a:srgbClr val="75D7FF"/>
              </a:solidFill>
              <a:latin typeface="Graphik"/>
              <a:ea typeface="Graphik"/>
              <a:cs typeface="Graphik"/>
              <a:sym typeface="Graphik"/>
            </a:endParaRPr>
          </a:p>
        </p:txBody>
      </p:sp>
      <p:pic>
        <p:nvPicPr>
          <p:cNvPr id="3" name="Picture 2">
            <a:extLst>
              <a:ext uri="{FF2B5EF4-FFF2-40B4-BE49-F238E27FC236}">
                <a16:creationId xmlns:a16="http://schemas.microsoft.com/office/drawing/2014/main" id="{10E4BB58-21A6-4294-8E64-1E550F6F6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7478" y="3363318"/>
            <a:ext cx="5641140" cy="62256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descr="Kypros to avrio.eps">
            <a:extLst>
              <a:ext uri="{FF2B5EF4-FFF2-40B4-BE49-F238E27FC236}">
                <a16:creationId xmlns:a16="http://schemas.microsoft.com/office/drawing/2014/main" id="{E079C67B-490E-48F8-88BE-3DD1791C5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6" y="12427717"/>
            <a:ext cx="6332342" cy="1147163"/>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quare">
            <a:extLst>
              <a:ext uri="{FF2B5EF4-FFF2-40B4-BE49-F238E27FC236}">
                <a16:creationId xmlns:a16="http://schemas.microsoft.com/office/drawing/2014/main" id="{AA34F476-AC83-41D2-AFB6-9DC9EDA210CB}"/>
              </a:ext>
            </a:extLst>
          </p:cNvPr>
          <p:cNvSpPr/>
          <p:nvPr/>
        </p:nvSpPr>
        <p:spPr>
          <a:xfrm>
            <a:off x="16163637" y="2"/>
            <a:ext cx="8275029" cy="1429743"/>
          </a:xfrm>
          <a:prstGeom prst="rect">
            <a:avLst/>
          </a:prstGeom>
          <a:solidFill>
            <a:srgbClr val="F4BC2B"/>
          </a:solidFill>
          <a:ln w="12700">
            <a:miter lim="400000"/>
          </a:ln>
        </p:spPr>
        <p:txBody>
          <a:bodyPr lIns="50800" tIns="50800" rIns="50800" bIns="50800" anchor="ctr"/>
          <a:lstStyle/>
          <a:p>
            <a:pPr defTabSz="1130300">
              <a:defRPr sz="3200">
                <a:solidFill>
                  <a:srgbClr val="FFFFFF"/>
                </a:solidFill>
                <a:latin typeface="Graphik"/>
                <a:ea typeface="Graphik"/>
                <a:cs typeface="Graphik"/>
                <a:sym typeface="Graphik"/>
              </a:defRPr>
            </a:pPr>
            <a:endParaRPr sz="3200"/>
          </a:p>
        </p:txBody>
      </p:sp>
      <p:sp>
        <p:nvSpPr>
          <p:cNvPr id="2" name="TextBox 1">
            <a:extLst>
              <a:ext uri="{FF2B5EF4-FFF2-40B4-BE49-F238E27FC236}">
                <a16:creationId xmlns:a16="http://schemas.microsoft.com/office/drawing/2014/main" id="{5A4023D8-D107-4CCE-BF5C-AA5141638B0E}"/>
              </a:ext>
            </a:extLst>
          </p:cNvPr>
          <p:cNvSpPr txBox="1"/>
          <p:nvPr/>
        </p:nvSpPr>
        <p:spPr>
          <a:xfrm>
            <a:off x="1705708" y="2111072"/>
            <a:ext cx="15984415" cy="1200329"/>
          </a:xfrm>
          <a:prstGeom prst="rect">
            <a:avLst/>
          </a:prstGeom>
          <a:noFill/>
        </p:spPr>
        <p:txBody>
          <a:bodyPr wrap="square" rtlCol="0">
            <a:spAutoFit/>
          </a:bodyPr>
          <a:lstStyle/>
          <a:p>
            <a:r>
              <a:rPr lang="el-GR" sz="5400" b="1" u="sng" dirty="0">
                <a:solidFill>
                  <a:srgbClr val="F4BC2B"/>
                </a:solidFill>
              </a:rPr>
              <a:t>ΓΕΣΥ</a:t>
            </a:r>
            <a:r>
              <a:rPr lang="en-US" sz="5400" b="1" u="sng" dirty="0">
                <a:solidFill>
                  <a:srgbClr val="F4BC2B"/>
                </a:solidFill>
              </a:rPr>
              <a:t>: </a:t>
            </a:r>
            <a:r>
              <a:rPr lang="el-GR" sz="5400" b="1" u="sng" dirty="0">
                <a:solidFill>
                  <a:srgbClr val="F4BC2B"/>
                </a:solidFill>
              </a:rPr>
              <a:t>ΕΓΓΡΑΦΕΣ ΚΑΙ ΕΞΕΤΑΣΕΙΣ</a:t>
            </a:r>
          </a:p>
          <a:p>
            <a:endParaRPr lang="x-none" dirty="0"/>
          </a:p>
        </p:txBody>
      </p:sp>
      <p:sp>
        <p:nvSpPr>
          <p:cNvPr id="7" name="TextBox 6">
            <a:extLst>
              <a:ext uri="{FF2B5EF4-FFF2-40B4-BE49-F238E27FC236}">
                <a16:creationId xmlns:a16="http://schemas.microsoft.com/office/drawing/2014/main" id="{76F0F1EE-F618-423C-BD52-8B721F285E9C}"/>
              </a:ext>
            </a:extLst>
          </p:cNvPr>
          <p:cNvSpPr txBox="1"/>
          <p:nvPr/>
        </p:nvSpPr>
        <p:spPr>
          <a:xfrm>
            <a:off x="369276" y="4403260"/>
            <a:ext cx="20362985" cy="7031232"/>
          </a:xfrm>
          <a:prstGeom prst="rect">
            <a:avLst/>
          </a:prstGeom>
          <a:noFill/>
        </p:spPr>
        <p:txBody>
          <a:bodyPr wrap="square" rtlCol="0">
            <a:spAutoFit/>
          </a:bodyPr>
          <a:lstStyle/>
          <a:p>
            <a:endParaRPr lang="x-none" dirty="0"/>
          </a:p>
        </p:txBody>
      </p:sp>
      <p:sp>
        <p:nvSpPr>
          <p:cNvPr id="9" name="Rectangle 3">
            <a:extLst>
              <a:ext uri="{FF2B5EF4-FFF2-40B4-BE49-F238E27FC236}">
                <a16:creationId xmlns:a16="http://schemas.microsoft.com/office/drawing/2014/main" id="{1BAB0DB0-3E9E-4B40-8AD5-DDD4127935B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x-none"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DC649292-7D0E-4D9C-91AE-E0AF4BA24692}"/>
              </a:ext>
            </a:extLst>
          </p:cNvPr>
          <p:cNvGraphicFramePr>
            <a:graphicFrameLocks noGrp="1"/>
          </p:cNvGraphicFramePr>
          <p:nvPr>
            <p:extLst>
              <p:ext uri="{D42A27DB-BD31-4B8C-83A1-F6EECF244321}">
                <p14:modId xmlns:p14="http://schemas.microsoft.com/office/powerpoint/2010/main" val="3573341582"/>
              </p:ext>
            </p:extLst>
          </p:nvPr>
        </p:nvGraphicFramePr>
        <p:xfrm>
          <a:off x="1887181" y="4473244"/>
          <a:ext cx="17913096" cy="7186832"/>
        </p:xfrm>
        <a:graphic>
          <a:graphicData uri="http://schemas.openxmlformats.org/drawingml/2006/table">
            <a:tbl>
              <a:tblPr firstRow="1" bandRow="1">
                <a:tableStyleId>{5940675A-B579-460E-94D1-54222C63F5DA}</a:tableStyleId>
              </a:tblPr>
              <a:tblGrid>
                <a:gridCol w="8956548">
                  <a:extLst>
                    <a:ext uri="{9D8B030D-6E8A-4147-A177-3AD203B41FA5}">
                      <a16:colId xmlns:a16="http://schemas.microsoft.com/office/drawing/2014/main" val="2688561488"/>
                    </a:ext>
                  </a:extLst>
                </a:gridCol>
                <a:gridCol w="8956548">
                  <a:extLst>
                    <a:ext uri="{9D8B030D-6E8A-4147-A177-3AD203B41FA5}">
                      <a16:colId xmlns:a16="http://schemas.microsoft.com/office/drawing/2014/main" val="477337849"/>
                    </a:ext>
                  </a:extLst>
                </a:gridCol>
              </a:tblGrid>
              <a:tr h="874688">
                <a:tc>
                  <a:txBody>
                    <a:bodyPr/>
                    <a:lstStyle/>
                    <a:p>
                      <a:r>
                        <a:rPr lang="el-GR" sz="3200" b="1" kern="1200" dirty="0">
                          <a:solidFill>
                            <a:srgbClr val="002060"/>
                          </a:solidFill>
                          <a:effectLst/>
                          <a:latin typeface="+mn-lt"/>
                          <a:ea typeface="+mn-ea"/>
                          <a:cs typeface="+mn-cs"/>
                        </a:rPr>
                        <a:t>914,453</a:t>
                      </a:r>
                      <a:r>
                        <a:rPr lang="el-GR" sz="3200" kern="1200" dirty="0">
                          <a:solidFill>
                            <a:srgbClr val="002060"/>
                          </a:solidFill>
                          <a:effectLst/>
                          <a:latin typeface="+mn-lt"/>
                          <a:ea typeface="+mn-ea"/>
                          <a:cs typeface="+mn-cs"/>
                        </a:rPr>
                        <a:t> </a:t>
                      </a:r>
                      <a:endParaRPr lang="x-none" sz="3200" dirty="0">
                        <a:solidFill>
                          <a:srgbClr val="002060"/>
                        </a:solidFill>
                      </a:endParaRPr>
                    </a:p>
                  </a:txBody>
                  <a:tcPr/>
                </a:tc>
                <a:tc>
                  <a:txBody>
                    <a:bodyPr/>
                    <a:lstStyle/>
                    <a:p>
                      <a:r>
                        <a:rPr lang="el-GR" sz="3200" b="1" kern="1200" dirty="0">
                          <a:solidFill>
                            <a:srgbClr val="002060"/>
                          </a:solidFill>
                          <a:effectLst/>
                          <a:latin typeface="+mn-lt"/>
                          <a:ea typeface="+mn-ea"/>
                          <a:cs typeface="+mn-cs"/>
                        </a:rPr>
                        <a:t>Εγγεγραμμένοι</a:t>
                      </a:r>
                      <a:endParaRPr lang="en-US" sz="3200" b="1" kern="1200" dirty="0">
                        <a:solidFill>
                          <a:srgbClr val="002060"/>
                        </a:solidFill>
                        <a:effectLst/>
                        <a:latin typeface="+mn-lt"/>
                        <a:ea typeface="+mn-ea"/>
                        <a:cs typeface="+mn-cs"/>
                      </a:endParaRPr>
                    </a:p>
                    <a:p>
                      <a:r>
                        <a:rPr lang="el-GR" sz="3200" b="1" kern="1200" dirty="0">
                          <a:solidFill>
                            <a:srgbClr val="002060"/>
                          </a:solidFill>
                          <a:effectLst/>
                          <a:latin typeface="+mn-lt"/>
                          <a:ea typeface="+mn-ea"/>
                          <a:cs typeface="+mn-cs"/>
                        </a:rPr>
                        <a:t>σε Προσωπικό Ιατρό </a:t>
                      </a:r>
                      <a:endParaRPr lang="x-none" sz="3200" b="1" dirty="0">
                        <a:solidFill>
                          <a:srgbClr val="002060"/>
                        </a:solidFill>
                      </a:endParaRPr>
                    </a:p>
                  </a:txBody>
                  <a:tcPr/>
                </a:tc>
                <a:extLst>
                  <a:ext uri="{0D108BD9-81ED-4DB2-BD59-A6C34878D82A}">
                    <a16:rowId xmlns:a16="http://schemas.microsoft.com/office/drawing/2014/main" val="1004911453"/>
                  </a:ext>
                </a:extLst>
              </a:tr>
              <a:tr h="874688">
                <a:tc>
                  <a:txBody>
                    <a:bodyPr/>
                    <a:lstStyle/>
                    <a:p>
                      <a:r>
                        <a:rPr lang="el-GR" sz="3200" b="1" kern="1200" dirty="0">
                          <a:solidFill>
                            <a:srgbClr val="002060"/>
                          </a:solidFill>
                          <a:effectLst/>
                          <a:latin typeface="+mn-lt"/>
                          <a:ea typeface="+mn-ea"/>
                          <a:cs typeface="+mn-cs"/>
                        </a:rPr>
                        <a:t>854,845</a:t>
                      </a:r>
                      <a:r>
                        <a:rPr lang="el-GR" sz="3200" kern="1200" dirty="0">
                          <a:solidFill>
                            <a:srgbClr val="002060"/>
                          </a:solidFill>
                          <a:effectLst/>
                          <a:latin typeface="+mn-lt"/>
                          <a:ea typeface="+mn-ea"/>
                          <a:cs typeface="+mn-cs"/>
                        </a:rPr>
                        <a:t> </a:t>
                      </a:r>
                      <a:endParaRPr lang="x-none" sz="3200" dirty="0">
                        <a:solidFill>
                          <a:srgbClr val="002060"/>
                        </a:solidFill>
                      </a:endParaRPr>
                    </a:p>
                  </a:txBody>
                  <a:tcPr/>
                </a:tc>
                <a:tc>
                  <a:txBody>
                    <a:bodyPr/>
                    <a:lstStyle/>
                    <a:p>
                      <a:r>
                        <a:rPr lang="el-GR" sz="3200" b="1" kern="1200" dirty="0">
                          <a:solidFill>
                            <a:srgbClr val="002060"/>
                          </a:solidFill>
                          <a:effectLst/>
                          <a:latin typeface="+mn-lt"/>
                          <a:ea typeface="+mn-ea"/>
                          <a:cs typeface="+mn-cs"/>
                        </a:rPr>
                        <a:t>Επισκέψεις </a:t>
                      </a:r>
                      <a:endParaRPr lang="en-US" sz="3200" b="1" kern="1200" dirty="0">
                        <a:solidFill>
                          <a:srgbClr val="002060"/>
                        </a:solidFill>
                        <a:effectLst/>
                        <a:latin typeface="+mn-lt"/>
                        <a:ea typeface="+mn-ea"/>
                        <a:cs typeface="+mn-cs"/>
                      </a:endParaRPr>
                    </a:p>
                    <a:p>
                      <a:r>
                        <a:rPr lang="el-GR" sz="3200" b="1" kern="1200" dirty="0">
                          <a:solidFill>
                            <a:srgbClr val="002060"/>
                          </a:solidFill>
                          <a:effectLst/>
                          <a:latin typeface="+mn-lt"/>
                          <a:ea typeface="+mn-ea"/>
                          <a:cs typeface="+mn-cs"/>
                        </a:rPr>
                        <a:t>σε Προσωπικό Ιατρό</a:t>
                      </a:r>
                      <a:endParaRPr lang="x-none" sz="3200" b="1" dirty="0">
                        <a:solidFill>
                          <a:srgbClr val="002060"/>
                        </a:solidFill>
                      </a:endParaRPr>
                    </a:p>
                  </a:txBody>
                  <a:tcPr/>
                </a:tc>
                <a:extLst>
                  <a:ext uri="{0D108BD9-81ED-4DB2-BD59-A6C34878D82A}">
                    <a16:rowId xmlns:a16="http://schemas.microsoft.com/office/drawing/2014/main" val="1248906820"/>
                  </a:ext>
                </a:extLst>
              </a:tr>
              <a:tr h="874688">
                <a:tc>
                  <a:txBody>
                    <a:bodyPr/>
                    <a:lstStyle/>
                    <a:p>
                      <a:r>
                        <a:rPr lang="el-GR" sz="3200" b="1" kern="1200" dirty="0">
                          <a:solidFill>
                            <a:srgbClr val="002060"/>
                          </a:solidFill>
                          <a:effectLst/>
                          <a:latin typeface="+mn-lt"/>
                          <a:ea typeface="+mn-ea"/>
                          <a:cs typeface="+mn-cs"/>
                        </a:rPr>
                        <a:t>692,644</a:t>
                      </a:r>
                      <a:r>
                        <a:rPr lang="el-GR" sz="3200" kern="1200" dirty="0">
                          <a:solidFill>
                            <a:srgbClr val="002060"/>
                          </a:solidFill>
                          <a:effectLst/>
                          <a:latin typeface="+mn-lt"/>
                          <a:ea typeface="+mn-ea"/>
                          <a:cs typeface="+mn-cs"/>
                        </a:rPr>
                        <a:t> </a:t>
                      </a:r>
                      <a:endParaRPr lang="x-none" sz="3200"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b="1" kern="1200" dirty="0">
                          <a:solidFill>
                            <a:srgbClr val="002060"/>
                          </a:solidFill>
                          <a:effectLst/>
                          <a:latin typeface="+mn-lt"/>
                          <a:ea typeface="+mn-ea"/>
                          <a:cs typeface="+mn-cs"/>
                        </a:rPr>
                        <a:t>Επισκέψεις</a:t>
                      </a:r>
                      <a:r>
                        <a:rPr lang="en-US" sz="3200" b="1" kern="1200" dirty="0">
                          <a:solidFill>
                            <a:srgbClr val="002060"/>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3200" b="1" kern="1200" dirty="0">
                          <a:solidFill>
                            <a:srgbClr val="002060"/>
                          </a:solidFill>
                          <a:effectLst/>
                          <a:latin typeface="+mn-lt"/>
                          <a:ea typeface="+mn-ea"/>
                          <a:cs typeface="+mn-cs"/>
                        </a:rPr>
                        <a:t>σε Ειδικό Ιατρό</a:t>
                      </a:r>
                      <a:endParaRPr lang="x-none" sz="3200" b="1" kern="1200" dirty="0">
                        <a:solidFill>
                          <a:srgbClr val="002060"/>
                        </a:solidFill>
                        <a:effectLst/>
                        <a:latin typeface="+mn-lt"/>
                        <a:ea typeface="+mn-ea"/>
                        <a:cs typeface="+mn-cs"/>
                      </a:endParaRPr>
                    </a:p>
                    <a:p>
                      <a:endParaRPr lang="x-none" sz="3200" b="1" dirty="0">
                        <a:solidFill>
                          <a:srgbClr val="002060"/>
                        </a:solidFill>
                      </a:endParaRPr>
                    </a:p>
                  </a:txBody>
                  <a:tcPr/>
                </a:tc>
                <a:extLst>
                  <a:ext uri="{0D108BD9-81ED-4DB2-BD59-A6C34878D82A}">
                    <a16:rowId xmlns:a16="http://schemas.microsoft.com/office/drawing/2014/main" val="1987249776"/>
                  </a:ext>
                </a:extLst>
              </a:tr>
              <a:tr h="874688">
                <a:tc>
                  <a:txBody>
                    <a:bodyPr/>
                    <a:lstStyle/>
                    <a:p>
                      <a:r>
                        <a:rPr lang="el-GR" sz="3200" b="1" kern="1200" dirty="0">
                          <a:solidFill>
                            <a:srgbClr val="002060"/>
                          </a:solidFill>
                          <a:effectLst/>
                          <a:latin typeface="+mn-lt"/>
                          <a:ea typeface="+mn-ea"/>
                          <a:cs typeface="+mn-cs"/>
                        </a:rPr>
                        <a:t>714,024 </a:t>
                      </a:r>
                      <a:endParaRPr lang="x-none" sz="3200" dirty="0">
                        <a:solidFill>
                          <a:srgbClr val="002060"/>
                        </a:solidFill>
                      </a:endParaRPr>
                    </a:p>
                  </a:txBody>
                  <a:tcPr/>
                </a:tc>
                <a:tc>
                  <a:txBody>
                    <a:bodyPr/>
                    <a:lstStyle/>
                    <a:p>
                      <a:r>
                        <a:rPr lang="el-GR" sz="3200" b="1" kern="1200" dirty="0">
                          <a:solidFill>
                            <a:srgbClr val="002060"/>
                          </a:solidFill>
                          <a:effectLst/>
                          <a:latin typeface="+mn-lt"/>
                          <a:ea typeface="+mn-ea"/>
                          <a:cs typeface="+mn-cs"/>
                        </a:rPr>
                        <a:t>Έλαβαν φαρμακευτική αγωγή</a:t>
                      </a:r>
                      <a:endParaRPr lang="x-none" sz="3200" b="1" dirty="0">
                        <a:solidFill>
                          <a:srgbClr val="002060"/>
                        </a:solidFill>
                      </a:endParaRPr>
                    </a:p>
                  </a:txBody>
                  <a:tcPr/>
                </a:tc>
                <a:extLst>
                  <a:ext uri="{0D108BD9-81ED-4DB2-BD59-A6C34878D82A}">
                    <a16:rowId xmlns:a16="http://schemas.microsoft.com/office/drawing/2014/main" val="1522544803"/>
                  </a:ext>
                </a:extLst>
              </a:tr>
              <a:tr h="874688">
                <a:tc>
                  <a:txBody>
                    <a:bodyPr/>
                    <a:lstStyle/>
                    <a:p>
                      <a:r>
                        <a:rPr lang="el-GR" sz="3200" b="1" kern="1200" dirty="0">
                          <a:solidFill>
                            <a:srgbClr val="002060"/>
                          </a:solidFill>
                          <a:effectLst/>
                          <a:latin typeface="+mn-lt"/>
                          <a:ea typeface="+mn-ea"/>
                          <a:cs typeface="+mn-cs"/>
                        </a:rPr>
                        <a:t>638,739 </a:t>
                      </a:r>
                      <a:endParaRPr lang="x-none" sz="3200" dirty="0">
                        <a:solidFill>
                          <a:srgbClr val="002060"/>
                        </a:solidFill>
                      </a:endParaRPr>
                    </a:p>
                  </a:txBody>
                  <a:tcPr/>
                </a:tc>
                <a:tc>
                  <a:txBody>
                    <a:bodyPr/>
                    <a:lstStyle/>
                    <a:p>
                      <a:r>
                        <a:rPr lang="el-GR" sz="3200" b="1" kern="1200" dirty="0">
                          <a:solidFill>
                            <a:srgbClr val="002060"/>
                          </a:solidFill>
                          <a:effectLst/>
                          <a:latin typeface="+mn-lt"/>
                          <a:ea typeface="+mn-ea"/>
                          <a:cs typeface="+mn-cs"/>
                        </a:rPr>
                        <a:t>Εργαστηριακές εξετάσεις </a:t>
                      </a:r>
                      <a:endParaRPr lang="x-none" sz="3200" b="1" dirty="0">
                        <a:solidFill>
                          <a:srgbClr val="002060"/>
                        </a:solidFill>
                      </a:endParaRPr>
                    </a:p>
                  </a:txBody>
                  <a:tcPr/>
                </a:tc>
                <a:extLst>
                  <a:ext uri="{0D108BD9-81ED-4DB2-BD59-A6C34878D82A}">
                    <a16:rowId xmlns:a16="http://schemas.microsoft.com/office/drawing/2014/main" val="866443488"/>
                  </a:ext>
                </a:extLst>
              </a:tr>
              <a:tr h="874688">
                <a:tc>
                  <a:txBody>
                    <a:bodyPr/>
                    <a:lstStyle/>
                    <a:p>
                      <a:r>
                        <a:rPr lang="el-GR" sz="3200" b="1" kern="1200" dirty="0">
                          <a:solidFill>
                            <a:srgbClr val="002060"/>
                          </a:solidFill>
                          <a:effectLst/>
                          <a:latin typeface="+mn-lt"/>
                          <a:ea typeface="+mn-ea"/>
                          <a:cs typeface="+mn-cs"/>
                        </a:rPr>
                        <a:t>455,339</a:t>
                      </a:r>
                      <a:r>
                        <a:rPr lang="el-GR" sz="3200" kern="1200" dirty="0">
                          <a:solidFill>
                            <a:srgbClr val="002060"/>
                          </a:solidFill>
                          <a:effectLst/>
                          <a:latin typeface="+mn-lt"/>
                          <a:ea typeface="+mn-ea"/>
                          <a:cs typeface="+mn-cs"/>
                        </a:rPr>
                        <a:t> </a:t>
                      </a:r>
                      <a:endParaRPr lang="x-none" sz="3200" dirty="0">
                        <a:solidFill>
                          <a:srgbClr val="002060"/>
                        </a:solidFill>
                      </a:endParaRPr>
                    </a:p>
                  </a:txBody>
                  <a:tcPr/>
                </a:tc>
                <a:tc>
                  <a:txBody>
                    <a:bodyPr/>
                    <a:lstStyle/>
                    <a:p>
                      <a:r>
                        <a:rPr lang="el-GR" sz="3200" b="1" kern="1200" dirty="0">
                          <a:solidFill>
                            <a:srgbClr val="002060"/>
                          </a:solidFill>
                          <a:effectLst/>
                          <a:latin typeface="+mn-lt"/>
                          <a:ea typeface="+mn-ea"/>
                          <a:cs typeface="+mn-cs"/>
                        </a:rPr>
                        <a:t>Διαγνωστικές εξετάσεις</a:t>
                      </a:r>
                      <a:endParaRPr lang="x-none" sz="3200" b="1" dirty="0">
                        <a:solidFill>
                          <a:srgbClr val="002060"/>
                        </a:solidFill>
                      </a:endParaRPr>
                    </a:p>
                  </a:txBody>
                  <a:tcPr/>
                </a:tc>
                <a:extLst>
                  <a:ext uri="{0D108BD9-81ED-4DB2-BD59-A6C34878D82A}">
                    <a16:rowId xmlns:a16="http://schemas.microsoft.com/office/drawing/2014/main" val="612659822"/>
                  </a:ext>
                </a:extLst>
              </a:tr>
              <a:tr h="874688">
                <a:tc>
                  <a:txBody>
                    <a:bodyPr/>
                    <a:lstStyle/>
                    <a:p>
                      <a:r>
                        <a:rPr lang="el-GR" sz="3200" b="1" kern="1200" dirty="0">
                          <a:solidFill>
                            <a:srgbClr val="002060"/>
                          </a:solidFill>
                          <a:effectLst/>
                          <a:latin typeface="+mn-lt"/>
                          <a:ea typeface="+mn-ea"/>
                          <a:cs typeface="+mn-cs"/>
                        </a:rPr>
                        <a:t>117,680</a:t>
                      </a:r>
                      <a:r>
                        <a:rPr lang="el-GR" sz="3200" kern="1200" dirty="0">
                          <a:solidFill>
                            <a:srgbClr val="002060"/>
                          </a:solidFill>
                          <a:effectLst/>
                          <a:latin typeface="+mn-lt"/>
                          <a:ea typeface="+mn-ea"/>
                          <a:cs typeface="+mn-cs"/>
                        </a:rPr>
                        <a:t> </a:t>
                      </a:r>
                      <a:endParaRPr lang="x-none" sz="3200" dirty="0">
                        <a:solidFill>
                          <a:srgbClr val="002060"/>
                        </a:solidFill>
                      </a:endParaRPr>
                    </a:p>
                  </a:txBody>
                  <a:tcPr/>
                </a:tc>
                <a:tc>
                  <a:txBody>
                    <a:bodyPr/>
                    <a:lstStyle/>
                    <a:p>
                      <a:r>
                        <a:rPr lang="el-GR" sz="3200" b="1" kern="1200" dirty="0">
                          <a:solidFill>
                            <a:srgbClr val="002060"/>
                          </a:solidFill>
                          <a:effectLst/>
                          <a:latin typeface="+mn-lt"/>
                          <a:ea typeface="+mn-ea"/>
                          <a:cs typeface="+mn-cs"/>
                        </a:rPr>
                        <a:t>Υπηρεσίες ενδονοσοκομειακής φροντίδας</a:t>
                      </a:r>
                      <a:endParaRPr lang="x-none" sz="3200" b="1" dirty="0">
                        <a:solidFill>
                          <a:srgbClr val="002060"/>
                        </a:solidFill>
                      </a:endParaRPr>
                    </a:p>
                  </a:txBody>
                  <a:tcPr/>
                </a:tc>
                <a:extLst>
                  <a:ext uri="{0D108BD9-81ED-4DB2-BD59-A6C34878D82A}">
                    <a16:rowId xmlns:a16="http://schemas.microsoft.com/office/drawing/2014/main" val="3558158448"/>
                  </a:ext>
                </a:extLst>
              </a:tr>
            </a:tbl>
          </a:graphicData>
        </a:graphic>
      </p:graphicFrame>
      <p:graphicFrame>
        <p:nvGraphicFramePr>
          <p:cNvPr id="12" name="Table 11">
            <a:extLst>
              <a:ext uri="{FF2B5EF4-FFF2-40B4-BE49-F238E27FC236}">
                <a16:creationId xmlns:a16="http://schemas.microsoft.com/office/drawing/2014/main" id="{E89F7E3E-6FA0-4C4C-9DAE-847FCA1E1231}"/>
              </a:ext>
            </a:extLst>
          </p:cNvPr>
          <p:cNvGraphicFramePr>
            <a:graphicFrameLocks noGrp="1"/>
          </p:cNvGraphicFramePr>
          <p:nvPr>
            <p:extLst>
              <p:ext uri="{D42A27DB-BD31-4B8C-83A1-F6EECF244321}">
                <p14:modId xmlns:p14="http://schemas.microsoft.com/office/powerpoint/2010/main" val="3041979942"/>
              </p:ext>
            </p:extLst>
          </p:nvPr>
        </p:nvGraphicFramePr>
        <p:xfrm>
          <a:off x="1887180" y="3798172"/>
          <a:ext cx="8980111" cy="640080"/>
        </p:xfrm>
        <a:graphic>
          <a:graphicData uri="http://schemas.openxmlformats.org/drawingml/2006/table">
            <a:tbl>
              <a:tblPr firstRow="1" bandRow="1">
                <a:tableStyleId>{3C2FFA5D-87B4-456A-9821-1D502468CF0F}</a:tableStyleId>
              </a:tblPr>
              <a:tblGrid>
                <a:gridCol w="8771831">
                  <a:extLst>
                    <a:ext uri="{9D8B030D-6E8A-4147-A177-3AD203B41FA5}">
                      <a16:colId xmlns:a16="http://schemas.microsoft.com/office/drawing/2014/main" val="620291376"/>
                    </a:ext>
                  </a:extLst>
                </a:gridCol>
                <a:gridCol w="208280">
                  <a:extLst>
                    <a:ext uri="{9D8B030D-6E8A-4147-A177-3AD203B41FA5}">
                      <a16:colId xmlns:a16="http://schemas.microsoft.com/office/drawing/2014/main" val="1667726253"/>
                    </a:ext>
                  </a:extLst>
                </a:gridCol>
              </a:tblGrid>
              <a:tr h="370840">
                <a:tc>
                  <a:txBody>
                    <a:bodyPr/>
                    <a:lstStyle/>
                    <a:p>
                      <a:r>
                        <a:rPr lang="el-GR" dirty="0"/>
                        <a:t>Δικαιούχοι </a:t>
                      </a:r>
                      <a:endParaRPr lang="x-none" dirty="0"/>
                    </a:p>
                  </a:txBody>
                  <a:tcPr/>
                </a:tc>
                <a:tc>
                  <a:txBody>
                    <a:bodyPr/>
                    <a:lstStyle/>
                    <a:p>
                      <a:endParaRPr lang="x-none" dirty="0"/>
                    </a:p>
                  </a:txBody>
                  <a:tcPr/>
                </a:tc>
                <a:extLst>
                  <a:ext uri="{0D108BD9-81ED-4DB2-BD59-A6C34878D82A}">
                    <a16:rowId xmlns:a16="http://schemas.microsoft.com/office/drawing/2014/main" val="1861526976"/>
                  </a:ext>
                </a:extLst>
              </a:tr>
            </a:tbl>
          </a:graphicData>
        </a:graphic>
      </p:graphicFrame>
      <p:sp>
        <p:nvSpPr>
          <p:cNvPr id="13" name="Rectangle 12">
            <a:extLst>
              <a:ext uri="{FF2B5EF4-FFF2-40B4-BE49-F238E27FC236}">
                <a16:creationId xmlns:a16="http://schemas.microsoft.com/office/drawing/2014/main" id="{2781DD96-F4BC-4BC4-A96C-9A4F3FDD39B2}"/>
              </a:ext>
            </a:extLst>
          </p:cNvPr>
          <p:cNvSpPr/>
          <p:nvPr/>
        </p:nvSpPr>
        <p:spPr>
          <a:xfrm>
            <a:off x="6511636" y="12651375"/>
            <a:ext cx="18288001" cy="595035"/>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1130300" hangingPunct="0"/>
            <a:endParaRPr lang="en-US" sz="3200">
              <a:solidFill>
                <a:srgbClr val="75D7FF"/>
              </a:solidFill>
              <a:latin typeface="Graphik"/>
              <a:ea typeface="Graphik"/>
              <a:cs typeface="Graphik"/>
              <a:sym typeface="Graphik"/>
            </a:endParaRPr>
          </a:p>
        </p:txBody>
      </p:sp>
      <p:pic>
        <p:nvPicPr>
          <p:cNvPr id="10" name="Picture 9" descr="Kypros to avrio.eps">
            <a:extLst>
              <a:ext uri="{FF2B5EF4-FFF2-40B4-BE49-F238E27FC236}">
                <a16:creationId xmlns:a16="http://schemas.microsoft.com/office/drawing/2014/main" id="{1D625C8C-60DF-4A70-AC57-58B415A85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66" y="12427717"/>
            <a:ext cx="6332342" cy="1147163"/>
          </a:xfrm>
          <a:prstGeom prst="rect">
            <a:avLst/>
          </a:prstGeom>
        </p:spPr>
      </p:pic>
    </p:spTree>
    <p:extLst>
      <p:ext uri="{BB962C8B-B14F-4D97-AF65-F5344CB8AC3E}">
        <p14:creationId xmlns:p14="http://schemas.microsoft.com/office/powerpoint/2010/main" val="425710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quare">
            <a:extLst>
              <a:ext uri="{FF2B5EF4-FFF2-40B4-BE49-F238E27FC236}">
                <a16:creationId xmlns:a16="http://schemas.microsoft.com/office/drawing/2014/main" id="{F3CCE7F6-77F0-4F3C-B527-F895280ACED3}"/>
              </a:ext>
            </a:extLst>
          </p:cNvPr>
          <p:cNvSpPr/>
          <p:nvPr/>
        </p:nvSpPr>
        <p:spPr>
          <a:xfrm>
            <a:off x="16163637" y="2"/>
            <a:ext cx="8275029" cy="1429743"/>
          </a:xfrm>
          <a:prstGeom prst="rect">
            <a:avLst/>
          </a:prstGeom>
          <a:solidFill>
            <a:srgbClr val="F4BC2B"/>
          </a:solidFill>
          <a:ln w="12700">
            <a:miter lim="400000"/>
          </a:ln>
        </p:spPr>
        <p:txBody>
          <a:bodyPr lIns="50800" tIns="50800" rIns="50800" bIns="50800" anchor="ctr"/>
          <a:lstStyle/>
          <a:p>
            <a:pPr defTabSz="1130300">
              <a:defRPr sz="3200">
                <a:solidFill>
                  <a:srgbClr val="FFFFFF"/>
                </a:solidFill>
                <a:latin typeface="Graphik"/>
                <a:ea typeface="Graphik"/>
                <a:cs typeface="Graphik"/>
                <a:sym typeface="Graphik"/>
              </a:defRPr>
            </a:pPr>
            <a:endParaRPr sz="3200"/>
          </a:p>
        </p:txBody>
      </p:sp>
      <p:sp>
        <p:nvSpPr>
          <p:cNvPr id="3" name="Rectangle 2">
            <a:extLst>
              <a:ext uri="{FF2B5EF4-FFF2-40B4-BE49-F238E27FC236}">
                <a16:creationId xmlns:a16="http://schemas.microsoft.com/office/drawing/2014/main" id="{C00D106F-3122-411E-B0B7-BD0D6482BA4C}"/>
              </a:ext>
            </a:extLst>
          </p:cNvPr>
          <p:cNvSpPr/>
          <p:nvPr/>
        </p:nvSpPr>
        <p:spPr>
          <a:xfrm>
            <a:off x="6511637" y="12651375"/>
            <a:ext cx="17872364" cy="595035"/>
          </a:xfrm>
          <a:prstGeom prst="rect">
            <a:avLst/>
          </a:prstGeom>
          <a:solidFill>
            <a:srgbClr val="75D7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1130300" hangingPunct="0"/>
            <a:endParaRPr lang="en-US" sz="3200" dirty="0">
              <a:solidFill>
                <a:srgbClr val="75D7FF"/>
              </a:solidFill>
              <a:latin typeface="Graphik"/>
              <a:ea typeface="Graphik"/>
              <a:cs typeface="Graphik"/>
              <a:sym typeface="Graphik"/>
            </a:endParaRPr>
          </a:p>
        </p:txBody>
      </p:sp>
      <p:sp>
        <p:nvSpPr>
          <p:cNvPr id="6" name="TextBox 5">
            <a:extLst>
              <a:ext uri="{FF2B5EF4-FFF2-40B4-BE49-F238E27FC236}">
                <a16:creationId xmlns:a16="http://schemas.microsoft.com/office/drawing/2014/main" id="{48EC4890-1DB3-4EE3-8DA4-082A0EC7E4FA}"/>
              </a:ext>
            </a:extLst>
          </p:cNvPr>
          <p:cNvSpPr txBox="1"/>
          <p:nvPr/>
        </p:nvSpPr>
        <p:spPr>
          <a:xfrm>
            <a:off x="1055609" y="2348524"/>
            <a:ext cx="13907477" cy="1323439"/>
          </a:xfrm>
          <a:prstGeom prst="rect">
            <a:avLst/>
          </a:prstGeom>
          <a:noFill/>
        </p:spPr>
        <p:txBody>
          <a:bodyPr wrap="square" rtlCol="0">
            <a:spAutoFit/>
          </a:bodyPr>
          <a:lstStyle/>
          <a:p>
            <a:r>
              <a:rPr lang="el-GR" sz="4000" b="1" dirty="0">
                <a:solidFill>
                  <a:srgbClr val="F4BC2B"/>
                </a:solidFill>
              </a:rPr>
              <a:t>ΠΡΟΣΩΠΙΚΟΙ ΚΑΙ ΕΙΔΙΚΟΙ ΙΑΤΡΟΙ ΠΟΥ ΕΧΟΥΝ ΣΥΜΒΛΗΘΕΙ ΜΕ ΤΟΝ ΟΑΥ</a:t>
            </a:r>
            <a:r>
              <a:rPr lang="en-US" sz="4000" b="1" dirty="0">
                <a:solidFill>
                  <a:srgbClr val="F4BC2B"/>
                </a:solidFill>
              </a:rPr>
              <a:t>:</a:t>
            </a:r>
            <a:endParaRPr lang="x-none" sz="4000" b="1" dirty="0">
              <a:solidFill>
                <a:srgbClr val="F4BC2B"/>
              </a:solidFill>
            </a:endParaRPr>
          </a:p>
        </p:txBody>
      </p:sp>
      <p:sp>
        <p:nvSpPr>
          <p:cNvPr id="9" name="TextBox 8">
            <a:extLst>
              <a:ext uri="{FF2B5EF4-FFF2-40B4-BE49-F238E27FC236}">
                <a16:creationId xmlns:a16="http://schemas.microsoft.com/office/drawing/2014/main" id="{CABDEB74-F7B1-44F5-9FCF-0D7C4FA1F11B}"/>
              </a:ext>
            </a:extLst>
          </p:cNvPr>
          <p:cNvSpPr txBox="1"/>
          <p:nvPr/>
        </p:nvSpPr>
        <p:spPr>
          <a:xfrm>
            <a:off x="1706240" y="4568063"/>
            <a:ext cx="17872364" cy="1200329"/>
          </a:xfrm>
          <a:prstGeom prst="rect">
            <a:avLst/>
          </a:prstGeom>
          <a:noFill/>
        </p:spPr>
        <p:txBody>
          <a:bodyPr wrap="square" rtlCol="0">
            <a:spAutoFit/>
          </a:bodyPr>
          <a:lstStyle/>
          <a:p>
            <a:pPr marL="285750" indent="-285750">
              <a:buFont typeface="Wingdings" panose="05000000000000000000" pitchFamily="2" charset="2"/>
              <a:buChar char="Ø"/>
            </a:pPr>
            <a:r>
              <a:rPr lang="el-GR" sz="3600" b="1" dirty="0">
                <a:solidFill>
                  <a:srgbClr val="002060"/>
                </a:solidFill>
              </a:rPr>
              <a:t> 691 Προσωπικοί Ιατροί </a:t>
            </a:r>
            <a:endParaRPr lang="en-US" sz="3600" b="1" dirty="0">
              <a:solidFill>
                <a:srgbClr val="002060"/>
              </a:solidFill>
            </a:endParaRPr>
          </a:p>
          <a:p>
            <a:pPr marL="285750" indent="-285750">
              <a:buFont typeface="Wingdings" panose="05000000000000000000" pitchFamily="2" charset="2"/>
              <a:buChar char="Ø"/>
            </a:pPr>
            <a:r>
              <a:rPr lang="el-GR" sz="3600" b="1" dirty="0">
                <a:solidFill>
                  <a:srgbClr val="002060"/>
                </a:solidFill>
              </a:rPr>
              <a:t>1895 Ειδικοί Ιατροί</a:t>
            </a:r>
            <a:endParaRPr lang="x-none" sz="3600" b="1" dirty="0">
              <a:solidFill>
                <a:srgbClr val="002060"/>
              </a:solidFill>
            </a:endParaRPr>
          </a:p>
        </p:txBody>
      </p:sp>
      <p:sp>
        <p:nvSpPr>
          <p:cNvPr id="10" name="TextBox 9">
            <a:extLst>
              <a:ext uri="{FF2B5EF4-FFF2-40B4-BE49-F238E27FC236}">
                <a16:creationId xmlns:a16="http://schemas.microsoft.com/office/drawing/2014/main" id="{8C1966CB-2213-4333-B58C-B0822F6AB61D}"/>
              </a:ext>
            </a:extLst>
          </p:cNvPr>
          <p:cNvSpPr txBox="1"/>
          <p:nvPr/>
        </p:nvSpPr>
        <p:spPr>
          <a:xfrm>
            <a:off x="1199226" y="6445541"/>
            <a:ext cx="13398945" cy="646331"/>
          </a:xfrm>
          <a:prstGeom prst="rect">
            <a:avLst/>
          </a:prstGeom>
          <a:noFill/>
        </p:spPr>
        <p:txBody>
          <a:bodyPr wrap="square" rtlCol="0">
            <a:spAutoFit/>
          </a:bodyPr>
          <a:lstStyle/>
          <a:p>
            <a:r>
              <a:rPr lang="el-GR" sz="3600" b="1" dirty="0">
                <a:solidFill>
                  <a:srgbClr val="F4BC2B"/>
                </a:solidFill>
              </a:rPr>
              <a:t>ΕΧΟΥΝ ΕΓΓΡΑΦΕΙ ΣΤΟ ΓΕΣΥ</a:t>
            </a:r>
            <a:r>
              <a:rPr lang="en-US" sz="3600" b="1" dirty="0">
                <a:solidFill>
                  <a:srgbClr val="F4BC2B"/>
                </a:solidFill>
              </a:rPr>
              <a:t>:</a:t>
            </a:r>
            <a:endParaRPr lang="x-none" sz="3600" dirty="0"/>
          </a:p>
        </p:txBody>
      </p:sp>
      <p:sp>
        <p:nvSpPr>
          <p:cNvPr id="14" name="Rectangle 4">
            <a:extLst>
              <a:ext uri="{FF2B5EF4-FFF2-40B4-BE49-F238E27FC236}">
                <a16:creationId xmlns:a16="http://schemas.microsoft.com/office/drawing/2014/main" id="{AC0D88B8-0EA7-4573-936C-A92D36514ABE}"/>
              </a:ext>
            </a:extLst>
          </p:cNvPr>
          <p:cNvSpPr>
            <a:spLocks noChangeArrowheads="1"/>
          </p:cNvSpPr>
          <p:nvPr/>
        </p:nvSpPr>
        <p:spPr bwMode="auto">
          <a:xfrm>
            <a:off x="1199226" y="7915961"/>
            <a:ext cx="14143615"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028700" marR="0" lvl="1"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GB" altLang="x-none" sz="3600" b="1" i="0" u="none" strike="noStrike" cap="none" normalizeH="0" baseline="0" dirty="0">
                <a:ln>
                  <a:noFill/>
                </a:ln>
                <a:solidFill>
                  <a:srgbClr val="002060"/>
                </a:solidFill>
                <a:effectLst/>
                <a:latin typeface="+mn-lt"/>
                <a:ea typeface="Calibri" panose="020F0502020204030204" pitchFamily="34" charset="0"/>
                <a:cs typeface="Times New Roman" panose="02020603050405020304" pitchFamily="18" charset="0"/>
              </a:rPr>
              <a:t>56 </a:t>
            </a:r>
            <a:r>
              <a:rPr kumimoji="0" lang="el-GR" altLang="x-none" sz="3600" b="1" i="0" u="none" strike="noStrike" cap="none" normalizeH="0" baseline="0" dirty="0">
                <a:ln>
                  <a:noFill/>
                </a:ln>
                <a:solidFill>
                  <a:srgbClr val="002060"/>
                </a:solidFill>
                <a:effectLst/>
                <a:latin typeface="+mn-lt"/>
                <a:ea typeface="Calibri" panose="020F0502020204030204" pitchFamily="34" charset="0"/>
                <a:cs typeface="Times New Roman" panose="02020603050405020304" pitchFamily="18" charset="0"/>
              </a:rPr>
              <a:t>Νοσηλευτήρια (8 Δημόσια και 48 Ιδιωτικά)</a:t>
            </a:r>
            <a:endParaRPr kumimoji="0" lang="el-GR" altLang="x-none" sz="3600" b="1" i="0" u="none" strike="noStrike" cap="none" normalizeH="0" baseline="0" dirty="0">
              <a:ln>
                <a:noFill/>
              </a:ln>
              <a:solidFill>
                <a:srgbClr val="002060"/>
              </a:solidFill>
              <a:effectLst/>
              <a:latin typeface="+mn-lt"/>
            </a:endParaRPr>
          </a:p>
          <a:p>
            <a:pPr marL="1028700" marR="0" lvl="1"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l-GR" altLang="x-none" sz="3600" b="1" i="0" u="none" strike="noStrike" cap="none" normalizeH="0" baseline="0" dirty="0">
                <a:ln>
                  <a:noFill/>
                </a:ln>
                <a:solidFill>
                  <a:srgbClr val="002060"/>
                </a:solidFill>
                <a:effectLst/>
                <a:latin typeface="+mn-lt"/>
                <a:ea typeface="Calibri" panose="020F0502020204030204" pitchFamily="34" charset="0"/>
                <a:cs typeface="Times New Roman" panose="02020603050405020304" pitchFamily="18" charset="0"/>
              </a:rPr>
              <a:t>154 Εργαστήρια (13 Δημόσια και 141 Ιδιωτικά) </a:t>
            </a:r>
            <a:endParaRPr kumimoji="0" lang="el-GR" altLang="x-none" sz="3600" b="1" i="0" u="none" strike="noStrike" cap="none" normalizeH="0" baseline="0" dirty="0">
              <a:ln>
                <a:noFill/>
              </a:ln>
              <a:solidFill>
                <a:srgbClr val="002060"/>
              </a:solidFill>
              <a:effectLst/>
              <a:latin typeface="+mn-lt"/>
            </a:endParaRPr>
          </a:p>
          <a:p>
            <a:pPr marL="1028700" marR="0" lvl="1"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l-GR" altLang="x-none" sz="3600" b="1" i="0" u="none" strike="noStrike" cap="none" normalizeH="0" baseline="0" dirty="0">
                <a:ln>
                  <a:noFill/>
                </a:ln>
                <a:solidFill>
                  <a:srgbClr val="002060"/>
                </a:solidFill>
                <a:effectLst/>
                <a:latin typeface="+mn-lt"/>
                <a:ea typeface="Calibri" panose="020F0502020204030204" pitchFamily="34" charset="0"/>
                <a:cs typeface="Times New Roman" panose="02020603050405020304" pitchFamily="18" charset="0"/>
              </a:rPr>
              <a:t>568 Φαρμακεία (22 Δημόσια και 546 Ιδιωτικά) </a:t>
            </a:r>
            <a:endParaRPr kumimoji="0" lang="el-GR" altLang="x-none" sz="3600" b="1" i="0" u="none" strike="noStrike" cap="none" normalizeH="0" baseline="0" dirty="0">
              <a:ln>
                <a:noFill/>
              </a:ln>
              <a:solidFill>
                <a:srgbClr val="002060"/>
              </a:solidFill>
              <a:effectLst/>
              <a:latin typeface="+mn-lt"/>
            </a:endParaRPr>
          </a:p>
          <a:p>
            <a:pPr marL="1028700" marR="0" lvl="1"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l-GR" altLang="x-none" sz="3600" b="1" i="0" u="none" strike="noStrike" cap="none" normalizeH="0" baseline="0" dirty="0">
                <a:ln>
                  <a:noFill/>
                </a:ln>
                <a:solidFill>
                  <a:srgbClr val="002060"/>
                </a:solidFill>
                <a:effectLst/>
                <a:latin typeface="+mn-lt"/>
                <a:ea typeface="Calibri" panose="020F0502020204030204" pitchFamily="34" charset="0"/>
                <a:cs typeface="Times New Roman" panose="02020603050405020304" pitchFamily="18" charset="0"/>
              </a:rPr>
              <a:t>46 Ακτινοδιαγνωστικά Κέντρα (8 Δημόσια και 38 Ιδιωτικά)</a:t>
            </a:r>
            <a:r>
              <a:rPr kumimoji="0" lang="el-GR" altLang="x-none" sz="4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endParaRPr kumimoji="0" lang="el-GR" altLang="x-none" sz="4000" b="0" i="0" u="none" strike="noStrike" cap="none" normalizeH="0" baseline="0" dirty="0">
              <a:ln>
                <a:noFill/>
              </a:ln>
              <a:solidFill>
                <a:schemeClr val="tx1"/>
              </a:solidFill>
              <a:effectLst/>
              <a:latin typeface="+mn-lt"/>
            </a:endParaRPr>
          </a:p>
        </p:txBody>
      </p:sp>
      <p:pic>
        <p:nvPicPr>
          <p:cNvPr id="16" name="Picture 15">
            <a:extLst>
              <a:ext uri="{FF2B5EF4-FFF2-40B4-BE49-F238E27FC236}">
                <a16:creationId xmlns:a16="http://schemas.microsoft.com/office/drawing/2014/main" id="{DDDF09AF-027D-4E0F-B8E0-234DC3CDD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4097" y="4176078"/>
            <a:ext cx="7497553" cy="4212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Kypros to avrio.eps">
            <a:extLst>
              <a:ext uri="{FF2B5EF4-FFF2-40B4-BE49-F238E27FC236}">
                <a16:creationId xmlns:a16="http://schemas.microsoft.com/office/drawing/2014/main" id="{1506FEFC-DB57-4085-97FF-A62357B16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6" y="12427717"/>
            <a:ext cx="6332342" cy="1147163"/>
          </a:xfrm>
          <a:prstGeom prst="rect">
            <a:avLst/>
          </a:prstGeom>
        </p:spPr>
      </p:pic>
    </p:spTree>
    <p:extLst>
      <p:ext uri="{BB962C8B-B14F-4D97-AF65-F5344CB8AC3E}">
        <p14:creationId xmlns:p14="http://schemas.microsoft.com/office/powerpoint/2010/main" val="2369523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2117</TotalTime>
  <Words>1459</Words>
  <Application>Microsoft Office PowerPoint</Application>
  <PresentationFormat>Custom</PresentationFormat>
  <Paragraphs>141</Paragraphs>
  <Slides>15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Calibri</vt:lpstr>
      <vt:lpstr>Calibri Light</vt:lpstr>
      <vt:lpstr>Gotham Greek Black</vt:lpstr>
      <vt:lpstr>Gotham Greek Book</vt:lpstr>
      <vt:lpstr>Graphik</vt:lpstr>
      <vt:lpstr>Graphik Medium</vt:lpstr>
      <vt:lpstr>Graphik Semibold</vt:lpstr>
      <vt:lpstr>Helvetica Neue</vt:lpstr>
      <vt:lpstr>Times New Roman</vt:lpstr>
      <vt:lpstr>Wingdings</vt:lpstr>
      <vt:lpstr>Office Theme</vt:lpstr>
      <vt:lpstr>PowerPoint Presentation</vt:lpstr>
      <vt:lpstr>   </vt:lpstr>
      <vt:lpstr>PowerPoint Presentation</vt:lpstr>
      <vt:lpstr>Διαχείριση εν καιρώ πανδημίας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Margarita Kyriakou</dc:creator>
  <cp:lastModifiedBy>Alexandra Phasaria</cp:lastModifiedBy>
  <cp:revision>124</cp:revision>
  <cp:lastPrinted>2021-11-23T09:59:13Z</cp:lastPrinted>
  <dcterms:modified xsi:type="dcterms:W3CDTF">2021-11-23T10:31:27Z</dcterms:modified>
</cp:coreProperties>
</file>